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63" r:id="rId7"/>
    <p:sldId id="264" r:id="rId8"/>
    <p:sldId id="274" r:id="rId9"/>
    <p:sldId id="275" r:id="rId10"/>
    <p:sldId id="276" r:id="rId11"/>
    <p:sldId id="265" r:id="rId12"/>
    <p:sldId id="270" r:id="rId13"/>
    <p:sldId id="269" r:id="rId14"/>
    <p:sldId id="266" r:id="rId15"/>
    <p:sldId id="267" r:id="rId16"/>
  </p:sldIdLst>
  <p:sldSz cx="18288000" cy="10287000"/>
  <p:notesSz cx="6858000" cy="9144000"/>
  <p:embeddedFontLst>
    <p:embeddedFont>
      <p:font typeface="Montserrat Bold Italics" panose="020B0604020202020204" charset="0"/>
      <p:regular r:id="rId17"/>
    </p:embeddedFont>
    <p:embeddedFont>
      <p:font typeface="Montserrat Ultra-Bold" panose="020B0604020202020204" charset="0"/>
      <p:regular r:id="rId18"/>
    </p:embeddedFont>
    <p:embeddedFont>
      <p:font typeface="Montserrat Ultra-Bold Italics" panose="020B0604020202020204" charset="0"/>
      <p:regular r:id="rId19"/>
    </p:embeddedFont>
    <p:embeddedFont>
      <p:font typeface="Poppins" panose="000005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AD6586-CAD7-4B6A-8E39-C08F38026C2C}">
          <p14:sldIdLst>
            <p14:sldId id="256"/>
            <p14:sldId id="257"/>
            <p14:sldId id="258"/>
            <p14:sldId id="259"/>
            <p14:sldId id="271"/>
            <p14:sldId id="263"/>
            <p14:sldId id="264"/>
            <p14:sldId id="274"/>
            <p14:sldId id="275"/>
            <p14:sldId id="276"/>
            <p14:sldId id="265"/>
            <p14:sldId id="270"/>
            <p14:sldId id="269"/>
          </p14:sldIdLst>
        </p14:section>
        <p14:section name="Untitled Section" id="{DEC87D43-666C-4B60-A314-CD1C7AD09B99}">
          <p14:sldIdLst>
            <p14:sldId id="266"/>
            <p14:sldId id="2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99FF99"/>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38.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8.jp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39DF41-85B8-4D21-8F84-5AA7C805D57B}" type="doc">
      <dgm:prSet loTypeId="urn:microsoft.com/office/officeart/2005/8/layout/hList7" loCatId="list" qsTypeId="urn:microsoft.com/office/officeart/2005/8/quickstyle/3d1" qsCatId="3D" csTypeId="urn:microsoft.com/office/officeart/2005/8/colors/accent3_4" csCatId="accent3" phldr="1"/>
      <dgm:spPr/>
      <dgm:t>
        <a:bodyPr/>
        <a:lstStyle/>
        <a:p>
          <a:endParaRPr lang="en-IN"/>
        </a:p>
      </dgm:t>
    </dgm:pt>
    <dgm:pt modelId="{44D8B1EF-D01C-4550-95FF-ECFDA54DB246}">
      <dgm:prSet custT="1"/>
      <dgm:spPr/>
      <dgm:t>
        <a:bodyPr/>
        <a:lstStyle/>
        <a:p>
          <a:pPr algn="l"/>
          <a:r>
            <a:rPr lang="en-US" sz="1800" b="1" dirty="0"/>
            <a:t>Total Number of Employees – 4410</a:t>
          </a:r>
        </a:p>
        <a:p>
          <a:pPr algn="l"/>
          <a:r>
            <a:rPr lang="en-US" sz="1800" b="1" dirty="0"/>
            <a:t> Active Employee </a:t>
          </a:r>
          <a:r>
            <a:rPr lang="en-US" sz="1800" b="1"/>
            <a:t>- 3699 </a:t>
          </a:r>
          <a:endParaRPr lang="en-IN" sz="1800" dirty="0"/>
        </a:p>
      </dgm:t>
    </dgm:pt>
    <dgm:pt modelId="{14A50010-F5B6-42FF-B98A-89AD74BD28BC}" type="parTrans" cxnId="{5190B253-C020-4AFC-8EF9-677E4590D099}">
      <dgm:prSet/>
      <dgm:spPr/>
      <dgm:t>
        <a:bodyPr/>
        <a:lstStyle/>
        <a:p>
          <a:endParaRPr lang="en-IN"/>
        </a:p>
      </dgm:t>
    </dgm:pt>
    <dgm:pt modelId="{8036FEA0-486D-4128-8EBD-9F5697BEA972}" type="sibTrans" cxnId="{5190B253-C020-4AFC-8EF9-677E4590D099}">
      <dgm:prSet/>
      <dgm:spPr/>
      <dgm:t>
        <a:bodyPr/>
        <a:lstStyle/>
        <a:p>
          <a:endParaRPr lang="en-IN"/>
        </a:p>
      </dgm:t>
    </dgm:pt>
    <dgm:pt modelId="{5CA24C52-06C1-4AFC-A7A4-5813BB7D4919}">
      <dgm:prSet custT="1"/>
      <dgm:spPr/>
      <dgm:t>
        <a:bodyPr/>
        <a:lstStyle/>
        <a:p>
          <a:pPr algn="l"/>
          <a:r>
            <a:rPr lang="en-US" sz="1800" b="1" dirty="0"/>
            <a:t>Male Employees – 2646 </a:t>
          </a:r>
        </a:p>
        <a:p>
          <a:pPr algn="l"/>
          <a:r>
            <a:rPr lang="en-US" sz="1800" b="1" dirty="0"/>
            <a:t>Female Employees - 1764</a:t>
          </a:r>
          <a:endParaRPr lang="en-IN" sz="1800" dirty="0"/>
        </a:p>
      </dgm:t>
    </dgm:pt>
    <dgm:pt modelId="{5455188D-2256-4D2D-B875-8229C193B780}" type="parTrans" cxnId="{834BD645-19FE-4424-B1BC-11EAF2EAF5CC}">
      <dgm:prSet/>
      <dgm:spPr/>
      <dgm:t>
        <a:bodyPr/>
        <a:lstStyle/>
        <a:p>
          <a:endParaRPr lang="en-IN"/>
        </a:p>
      </dgm:t>
    </dgm:pt>
    <dgm:pt modelId="{BB8E1A30-C6F3-4D67-9F0A-5D265BBF807F}" type="sibTrans" cxnId="{834BD645-19FE-4424-B1BC-11EAF2EAF5CC}">
      <dgm:prSet/>
      <dgm:spPr/>
      <dgm:t>
        <a:bodyPr/>
        <a:lstStyle/>
        <a:p>
          <a:endParaRPr lang="en-IN"/>
        </a:p>
      </dgm:t>
    </dgm:pt>
    <dgm:pt modelId="{43953C6D-5938-4F2E-860E-336E0ABB666A}">
      <dgm:prSet custT="1"/>
      <dgm:spPr/>
      <dgm:t>
        <a:bodyPr/>
        <a:lstStyle/>
        <a:p>
          <a:pPr algn="l"/>
          <a:r>
            <a:rPr lang="en-US" sz="2000" b="1" dirty="0"/>
            <a:t>Attrition Rate - 16.1%</a:t>
          </a:r>
        </a:p>
        <a:p>
          <a:pPr algn="l"/>
          <a:r>
            <a:rPr lang="en-US" sz="2000" b="1" dirty="0"/>
            <a:t>Attrition Count - 711</a:t>
          </a:r>
          <a:endParaRPr lang="en-IN" sz="2000" dirty="0"/>
        </a:p>
        <a:p>
          <a:pPr algn="l"/>
          <a:r>
            <a:rPr lang="en-US" sz="2000" b="1" dirty="0"/>
            <a:t>Male Attrition – 441                 Female Attrition – 270</a:t>
          </a:r>
          <a:endParaRPr lang="en-IN" sz="2000" dirty="0"/>
        </a:p>
      </dgm:t>
    </dgm:pt>
    <dgm:pt modelId="{81499D11-12DB-4361-A802-47BF7E1E5DDB}" type="parTrans" cxnId="{ECE4B28C-0C38-4250-A61D-3707CC5B7EE5}">
      <dgm:prSet/>
      <dgm:spPr/>
      <dgm:t>
        <a:bodyPr/>
        <a:lstStyle/>
        <a:p>
          <a:endParaRPr lang="en-IN"/>
        </a:p>
      </dgm:t>
    </dgm:pt>
    <dgm:pt modelId="{8C4E473B-61D5-4243-9E2E-6D42BAB329D3}" type="sibTrans" cxnId="{ECE4B28C-0C38-4250-A61D-3707CC5B7EE5}">
      <dgm:prSet/>
      <dgm:spPr/>
      <dgm:t>
        <a:bodyPr/>
        <a:lstStyle/>
        <a:p>
          <a:endParaRPr lang="en-IN"/>
        </a:p>
      </dgm:t>
    </dgm:pt>
    <dgm:pt modelId="{1CB5D751-1315-4446-BEF5-8DA1A93337F5}">
      <dgm:prSet custT="1"/>
      <dgm:spPr/>
      <dgm:t>
        <a:bodyPr/>
        <a:lstStyle/>
        <a:p>
          <a:pPr algn="l"/>
          <a:r>
            <a:rPr lang="en-US" sz="1800" b="1" dirty="0"/>
            <a:t>Average Age – 37</a:t>
          </a:r>
        </a:p>
        <a:p>
          <a:pPr algn="l"/>
          <a:r>
            <a:rPr lang="en-US" sz="1800" b="1" dirty="0"/>
            <a:t>Average Salary – 65k</a:t>
          </a:r>
          <a:endParaRPr lang="en-IN" sz="1800" b="1" dirty="0"/>
        </a:p>
      </dgm:t>
    </dgm:pt>
    <dgm:pt modelId="{1EDD10B4-6CD1-4662-8D14-D4AE023C47E8}" type="parTrans" cxnId="{9FD68AB5-95AA-4C33-AC77-9A6B39CA25CA}">
      <dgm:prSet/>
      <dgm:spPr/>
      <dgm:t>
        <a:bodyPr/>
        <a:lstStyle/>
        <a:p>
          <a:endParaRPr lang="en-IN"/>
        </a:p>
      </dgm:t>
    </dgm:pt>
    <dgm:pt modelId="{92DC52BD-B4D2-4C24-BB0C-41CF9E93948C}" type="sibTrans" cxnId="{9FD68AB5-95AA-4C33-AC77-9A6B39CA25CA}">
      <dgm:prSet/>
      <dgm:spPr/>
      <dgm:t>
        <a:bodyPr/>
        <a:lstStyle/>
        <a:p>
          <a:endParaRPr lang="en-IN"/>
        </a:p>
      </dgm:t>
    </dgm:pt>
    <dgm:pt modelId="{4DD29EAA-20A4-4EFA-9A08-CADEB3C9A9C9}" type="pres">
      <dgm:prSet presAssocID="{C239DF41-85B8-4D21-8F84-5AA7C805D57B}" presName="Name0" presStyleCnt="0">
        <dgm:presLayoutVars>
          <dgm:dir/>
          <dgm:resizeHandles val="exact"/>
        </dgm:presLayoutVars>
      </dgm:prSet>
      <dgm:spPr/>
    </dgm:pt>
    <dgm:pt modelId="{A0D224BC-E8E4-4036-A60B-4120F4F9144A}" type="pres">
      <dgm:prSet presAssocID="{C239DF41-85B8-4D21-8F84-5AA7C805D57B}" presName="fgShape" presStyleLbl="fgShp" presStyleIdx="0" presStyleCnt="1"/>
      <dgm:spPr/>
    </dgm:pt>
    <dgm:pt modelId="{A9B3C6B1-88C2-41BD-B4B1-088FC730E1C5}" type="pres">
      <dgm:prSet presAssocID="{C239DF41-85B8-4D21-8F84-5AA7C805D57B}" presName="linComp" presStyleCnt="0"/>
      <dgm:spPr/>
    </dgm:pt>
    <dgm:pt modelId="{C56247AA-F514-4343-8843-AB6445D8C193}" type="pres">
      <dgm:prSet presAssocID="{44D8B1EF-D01C-4550-95FF-ECFDA54DB246}" presName="compNode" presStyleCnt="0"/>
      <dgm:spPr/>
    </dgm:pt>
    <dgm:pt modelId="{8AB83105-2BAE-49C8-8D4F-91980750F8A0}" type="pres">
      <dgm:prSet presAssocID="{44D8B1EF-D01C-4550-95FF-ECFDA54DB246}" presName="bkgdShape" presStyleLbl="node1" presStyleIdx="0" presStyleCnt="4" custScaleX="121605"/>
      <dgm:spPr/>
    </dgm:pt>
    <dgm:pt modelId="{C680ABAA-4D0A-4CB7-B1A8-2AE7D076F3F7}" type="pres">
      <dgm:prSet presAssocID="{44D8B1EF-D01C-4550-95FF-ECFDA54DB246}" presName="nodeTx" presStyleLbl="node1" presStyleIdx="0" presStyleCnt="4">
        <dgm:presLayoutVars>
          <dgm:bulletEnabled val="1"/>
        </dgm:presLayoutVars>
      </dgm:prSet>
      <dgm:spPr/>
    </dgm:pt>
    <dgm:pt modelId="{F1106E54-4065-41B5-809B-1A730120A355}" type="pres">
      <dgm:prSet presAssocID="{44D8B1EF-D01C-4550-95FF-ECFDA54DB246}" presName="invisiNode" presStyleLbl="node1" presStyleIdx="0" presStyleCnt="4"/>
      <dgm:spPr/>
    </dgm:pt>
    <dgm:pt modelId="{C4C697CB-9798-442A-B6C4-B9389457E351}" type="pres">
      <dgm:prSet presAssocID="{44D8B1EF-D01C-4550-95FF-ECFDA54DB246}" presName="imagNode" presStyleLbl="fgImgPlace1" presStyleIdx="0" presStyleCnt="4"/>
      <dgm:spPr>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 modelId="{0D85FFAE-DF0A-435D-BC55-E9E596900678}" type="pres">
      <dgm:prSet presAssocID="{8036FEA0-486D-4128-8EBD-9F5697BEA972}" presName="sibTrans" presStyleLbl="sibTrans2D1" presStyleIdx="0" presStyleCnt="0"/>
      <dgm:spPr/>
    </dgm:pt>
    <dgm:pt modelId="{9A3308D1-E402-4E61-8524-D2AF89063C1A}" type="pres">
      <dgm:prSet presAssocID="{5CA24C52-06C1-4AFC-A7A4-5813BB7D4919}" presName="compNode" presStyleCnt="0"/>
      <dgm:spPr/>
    </dgm:pt>
    <dgm:pt modelId="{1B28A18C-DEB9-45F6-8E4F-CCA9F219A294}" type="pres">
      <dgm:prSet presAssocID="{5CA24C52-06C1-4AFC-A7A4-5813BB7D4919}" presName="bkgdShape" presStyleLbl="node1" presStyleIdx="1" presStyleCnt="4" custScaleX="137124" custLinFactNeighborX="200" custLinFactNeighborY="-281"/>
      <dgm:spPr/>
    </dgm:pt>
    <dgm:pt modelId="{1BEFC021-8963-4BB2-B1F9-0AA965BE1A29}" type="pres">
      <dgm:prSet presAssocID="{5CA24C52-06C1-4AFC-A7A4-5813BB7D4919}" presName="nodeTx" presStyleLbl="node1" presStyleIdx="1" presStyleCnt="4">
        <dgm:presLayoutVars>
          <dgm:bulletEnabled val="1"/>
        </dgm:presLayoutVars>
      </dgm:prSet>
      <dgm:spPr/>
    </dgm:pt>
    <dgm:pt modelId="{9CF0DDA8-695A-4BF2-8A1B-E7C35EF27F63}" type="pres">
      <dgm:prSet presAssocID="{5CA24C52-06C1-4AFC-A7A4-5813BB7D4919}" presName="invisiNode" presStyleLbl="node1" presStyleIdx="1" presStyleCnt="4"/>
      <dgm:spPr/>
    </dgm:pt>
    <dgm:pt modelId="{274EB74B-D173-4864-972B-C0C981B0919C}" type="pres">
      <dgm:prSet presAssocID="{5CA24C52-06C1-4AFC-A7A4-5813BB7D4919}" presName="imagNode" presStyleLbl="fgImgPlace1" presStyleIdx="1" presStyleCnt="4" custScaleY="97274"/>
      <dgm:spPr>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t="-6000" b="-6000"/>
          </a:stretch>
        </a:blipFill>
      </dgm:spPr>
    </dgm:pt>
    <dgm:pt modelId="{9C68951B-9B7B-4C44-8719-26D9D8E30F12}" type="pres">
      <dgm:prSet presAssocID="{BB8E1A30-C6F3-4D67-9F0A-5D265BBF807F}" presName="sibTrans" presStyleLbl="sibTrans2D1" presStyleIdx="0" presStyleCnt="0"/>
      <dgm:spPr/>
    </dgm:pt>
    <dgm:pt modelId="{4B11C356-E0E1-4155-8FC3-64A0EFCF1F6B}" type="pres">
      <dgm:prSet presAssocID="{43953C6D-5938-4F2E-860E-336E0ABB666A}" presName="compNode" presStyleCnt="0"/>
      <dgm:spPr/>
    </dgm:pt>
    <dgm:pt modelId="{2ACCD4A2-9521-4D32-8457-653A5218C032}" type="pres">
      <dgm:prSet presAssocID="{43953C6D-5938-4F2E-860E-336E0ABB666A}" presName="bkgdShape" presStyleLbl="node1" presStyleIdx="2" presStyleCnt="4" custScaleX="134464"/>
      <dgm:spPr/>
    </dgm:pt>
    <dgm:pt modelId="{E71DF1A5-C3C5-4CA4-8E6A-5D52DB154F12}" type="pres">
      <dgm:prSet presAssocID="{43953C6D-5938-4F2E-860E-336E0ABB666A}" presName="nodeTx" presStyleLbl="node1" presStyleIdx="2" presStyleCnt="4">
        <dgm:presLayoutVars>
          <dgm:bulletEnabled val="1"/>
        </dgm:presLayoutVars>
      </dgm:prSet>
      <dgm:spPr/>
    </dgm:pt>
    <dgm:pt modelId="{E4720A82-0B0E-4D94-B9C5-4E9A540EE66E}" type="pres">
      <dgm:prSet presAssocID="{43953C6D-5938-4F2E-860E-336E0ABB666A}" presName="invisiNode" presStyleLbl="node1" presStyleIdx="2" presStyleCnt="4"/>
      <dgm:spPr/>
    </dgm:pt>
    <dgm:pt modelId="{CEDC6E37-AFA2-4E74-BEB1-D191FE766F81}" type="pres">
      <dgm:prSet presAssocID="{43953C6D-5938-4F2E-860E-336E0ABB666A}" presName="imagNode" presStyleLbl="fgImgPlace1" presStyleIdx="2" presStyleCnt="4"/>
      <dgm:spPr>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 modelId="{7D032101-03D2-411F-8FCF-6E0AC1EACB7F}" type="pres">
      <dgm:prSet presAssocID="{8C4E473B-61D5-4243-9E2E-6D42BAB329D3}" presName="sibTrans" presStyleLbl="sibTrans2D1" presStyleIdx="0" presStyleCnt="0"/>
      <dgm:spPr/>
    </dgm:pt>
    <dgm:pt modelId="{E9D41DE0-5366-43BA-8897-3827ABB8663F}" type="pres">
      <dgm:prSet presAssocID="{1CB5D751-1315-4446-BEF5-8DA1A93337F5}" presName="compNode" presStyleCnt="0"/>
      <dgm:spPr/>
    </dgm:pt>
    <dgm:pt modelId="{2DA594E3-500B-4FA8-AAFB-C59DED90E03A}" type="pres">
      <dgm:prSet presAssocID="{1CB5D751-1315-4446-BEF5-8DA1A93337F5}" presName="bkgdShape" presStyleLbl="node1" presStyleIdx="3" presStyleCnt="4" custScaleX="112986"/>
      <dgm:spPr/>
    </dgm:pt>
    <dgm:pt modelId="{761F7B4D-4B6C-48FD-BAFC-56B95FF66C67}" type="pres">
      <dgm:prSet presAssocID="{1CB5D751-1315-4446-BEF5-8DA1A93337F5}" presName="nodeTx" presStyleLbl="node1" presStyleIdx="3" presStyleCnt="4">
        <dgm:presLayoutVars>
          <dgm:bulletEnabled val="1"/>
        </dgm:presLayoutVars>
      </dgm:prSet>
      <dgm:spPr/>
    </dgm:pt>
    <dgm:pt modelId="{9DCDD64D-4EDE-4BE5-9842-F2E761C3A9AB}" type="pres">
      <dgm:prSet presAssocID="{1CB5D751-1315-4446-BEF5-8DA1A93337F5}" presName="invisiNode" presStyleLbl="node1" presStyleIdx="3" presStyleCnt="4"/>
      <dgm:spPr/>
    </dgm:pt>
    <dgm:pt modelId="{C1E34E46-C0FB-4964-9505-A528C3219A61}" type="pres">
      <dgm:prSet presAssocID="{1CB5D751-1315-4446-BEF5-8DA1A93337F5}" presName="imagNode" presStyleLbl="fgImgPlace1" presStyleIdx="3" presStyleCnt="4"/>
      <dgm:spPr>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Lst>
  <dgm:cxnLst>
    <dgm:cxn modelId="{7A1BE125-44D6-4ECD-8B0E-1954935DEC33}" type="presOf" srcId="{8036FEA0-486D-4128-8EBD-9F5697BEA972}" destId="{0D85FFAE-DF0A-435D-BC55-E9E596900678}" srcOrd="0" destOrd="0" presId="urn:microsoft.com/office/officeart/2005/8/layout/hList7"/>
    <dgm:cxn modelId="{3DF91837-E02C-49AA-98AD-408901440132}" type="presOf" srcId="{44D8B1EF-D01C-4550-95FF-ECFDA54DB246}" destId="{C680ABAA-4D0A-4CB7-B1A8-2AE7D076F3F7}" srcOrd="1" destOrd="0" presId="urn:microsoft.com/office/officeart/2005/8/layout/hList7"/>
    <dgm:cxn modelId="{834BD645-19FE-4424-B1BC-11EAF2EAF5CC}" srcId="{C239DF41-85B8-4D21-8F84-5AA7C805D57B}" destId="{5CA24C52-06C1-4AFC-A7A4-5813BB7D4919}" srcOrd="1" destOrd="0" parTransId="{5455188D-2256-4D2D-B875-8229C193B780}" sibTransId="{BB8E1A30-C6F3-4D67-9F0A-5D265BBF807F}"/>
    <dgm:cxn modelId="{DD27F145-37F1-4AEE-9500-9E61C4D5B66C}" type="presOf" srcId="{1CB5D751-1315-4446-BEF5-8DA1A93337F5}" destId="{2DA594E3-500B-4FA8-AAFB-C59DED90E03A}" srcOrd="0" destOrd="0" presId="urn:microsoft.com/office/officeart/2005/8/layout/hList7"/>
    <dgm:cxn modelId="{0111D868-324E-422E-B442-90A917B30907}" type="presOf" srcId="{C239DF41-85B8-4D21-8F84-5AA7C805D57B}" destId="{4DD29EAA-20A4-4EFA-9A08-CADEB3C9A9C9}" srcOrd="0" destOrd="0" presId="urn:microsoft.com/office/officeart/2005/8/layout/hList7"/>
    <dgm:cxn modelId="{5190B253-C020-4AFC-8EF9-677E4590D099}" srcId="{C239DF41-85B8-4D21-8F84-5AA7C805D57B}" destId="{44D8B1EF-D01C-4550-95FF-ECFDA54DB246}" srcOrd="0" destOrd="0" parTransId="{14A50010-F5B6-42FF-B98A-89AD74BD28BC}" sibTransId="{8036FEA0-486D-4128-8EBD-9F5697BEA972}"/>
    <dgm:cxn modelId="{2448617A-AAEC-443C-BAB3-C8C1F71446C9}" type="presOf" srcId="{1CB5D751-1315-4446-BEF5-8DA1A93337F5}" destId="{761F7B4D-4B6C-48FD-BAFC-56B95FF66C67}" srcOrd="1" destOrd="0" presId="urn:microsoft.com/office/officeart/2005/8/layout/hList7"/>
    <dgm:cxn modelId="{B109E78B-5422-4CC1-B76A-4CAD47ADEE9C}" type="presOf" srcId="{43953C6D-5938-4F2E-860E-336E0ABB666A}" destId="{E71DF1A5-C3C5-4CA4-8E6A-5D52DB154F12}" srcOrd="1" destOrd="0" presId="urn:microsoft.com/office/officeart/2005/8/layout/hList7"/>
    <dgm:cxn modelId="{ECE4B28C-0C38-4250-A61D-3707CC5B7EE5}" srcId="{C239DF41-85B8-4D21-8F84-5AA7C805D57B}" destId="{43953C6D-5938-4F2E-860E-336E0ABB666A}" srcOrd="2" destOrd="0" parTransId="{81499D11-12DB-4361-A802-47BF7E1E5DDB}" sibTransId="{8C4E473B-61D5-4243-9E2E-6D42BAB329D3}"/>
    <dgm:cxn modelId="{5ABD1FAC-14E6-44A3-90C5-34DC2EAB5F91}" type="presOf" srcId="{5CA24C52-06C1-4AFC-A7A4-5813BB7D4919}" destId="{1BEFC021-8963-4BB2-B1F9-0AA965BE1A29}" srcOrd="1" destOrd="0" presId="urn:microsoft.com/office/officeart/2005/8/layout/hList7"/>
    <dgm:cxn modelId="{3F0D23B0-BD50-4468-9F72-0B5C6F0AC2B5}" type="presOf" srcId="{8C4E473B-61D5-4243-9E2E-6D42BAB329D3}" destId="{7D032101-03D2-411F-8FCF-6E0AC1EACB7F}" srcOrd="0" destOrd="0" presId="urn:microsoft.com/office/officeart/2005/8/layout/hList7"/>
    <dgm:cxn modelId="{9FD68AB5-95AA-4C33-AC77-9A6B39CA25CA}" srcId="{C239DF41-85B8-4D21-8F84-5AA7C805D57B}" destId="{1CB5D751-1315-4446-BEF5-8DA1A93337F5}" srcOrd="3" destOrd="0" parTransId="{1EDD10B4-6CD1-4662-8D14-D4AE023C47E8}" sibTransId="{92DC52BD-B4D2-4C24-BB0C-41CF9E93948C}"/>
    <dgm:cxn modelId="{F2964ABF-51AC-4D17-9661-BEE13D5F1358}" type="presOf" srcId="{5CA24C52-06C1-4AFC-A7A4-5813BB7D4919}" destId="{1B28A18C-DEB9-45F6-8E4F-CCA9F219A294}" srcOrd="0" destOrd="0" presId="urn:microsoft.com/office/officeart/2005/8/layout/hList7"/>
    <dgm:cxn modelId="{439A95D2-BE26-4486-B4D4-3D5B5FF2D215}" type="presOf" srcId="{44D8B1EF-D01C-4550-95FF-ECFDA54DB246}" destId="{8AB83105-2BAE-49C8-8D4F-91980750F8A0}" srcOrd="0" destOrd="0" presId="urn:microsoft.com/office/officeart/2005/8/layout/hList7"/>
    <dgm:cxn modelId="{C89D8FD3-BE7C-4BBF-BD9E-3692F9ED14F8}" type="presOf" srcId="{43953C6D-5938-4F2E-860E-336E0ABB666A}" destId="{2ACCD4A2-9521-4D32-8457-653A5218C032}" srcOrd="0" destOrd="0" presId="urn:microsoft.com/office/officeart/2005/8/layout/hList7"/>
    <dgm:cxn modelId="{E9B3FFE0-571B-4BFD-ACBF-921945445FF3}" type="presOf" srcId="{BB8E1A30-C6F3-4D67-9F0A-5D265BBF807F}" destId="{9C68951B-9B7B-4C44-8719-26D9D8E30F12}" srcOrd="0" destOrd="0" presId="urn:microsoft.com/office/officeart/2005/8/layout/hList7"/>
    <dgm:cxn modelId="{0ADA6247-3A0B-4787-BBB0-55EE19B316C0}" type="presParOf" srcId="{4DD29EAA-20A4-4EFA-9A08-CADEB3C9A9C9}" destId="{A0D224BC-E8E4-4036-A60B-4120F4F9144A}" srcOrd="0" destOrd="0" presId="urn:microsoft.com/office/officeart/2005/8/layout/hList7"/>
    <dgm:cxn modelId="{306D9559-029D-4381-A9D7-1852811D202F}" type="presParOf" srcId="{4DD29EAA-20A4-4EFA-9A08-CADEB3C9A9C9}" destId="{A9B3C6B1-88C2-41BD-B4B1-088FC730E1C5}" srcOrd="1" destOrd="0" presId="urn:microsoft.com/office/officeart/2005/8/layout/hList7"/>
    <dgm:cxn modelId="{C7437A2F-2F5F-4B09-A95D-E8EBF6FF02DC}" type="presParOf" srcId="{A9B3C6B1-88C2-41BD-B4B1-088FC730E1C5}" destId="{C56247AA-F514-4343-8843-AB6445D8C193}" srcOrd="0" destOrd="0" presId="urn:microsoft.com/office/officeart/2005/8/layout/hList7"/>
    <dgm:cxn modelId="{9501962B-B267-408C-81E4-9089D776E183}" type="presParOf" srcId="{C56247AA-F514-4343-8843-AB6445D8C193}" destId="{8AB83105-2BAE-49C8-8D4F-91980750F8A0}" srcOrd="0" destOrd="0" presId="urn:microsoft.com/office/officeart/2005/8/layout/hList7"/>
    <dgm:cxn modelId="{1624B5A7-C0D9-44FE-A8D7-4069D15E61BA}" type="presParOf" srcId="{C56247AA-F514-4343-8843-AB6445D8C193}" destId="{C680ABAA-4D0A-4CB7-B1A8-2AE7D076F3F7}" srcOrd="1" destOrd="0" presId="urn:microsoft.com/office/officeart/2005/8/layout/hList7"/>
    <dgm:cxn modelId="{2EE1871A-9BD3-40BF-AFE8-1E7F9E40FBDB}" type="presParOf" srcId="{C56247AA-F514-4343-8843-AB6445D8C193}" destId="{F1106E54-4065-41B5-809B-1A730120A355}" srcOrd="2" destOrd="0" presId="urn:microsoft.com/office/officeart/2005/8/layout/hList7"/>
    <dgm:cxn modelId="{8AE10253-8B4F-4084-9994-ED39851A37E1}" type="presParOf" srcId="{C56247AA-F514-4343-8843-AB6445D8C193}" destId="{C4C697CB-9798-442A-B6C4-B9389457E351}" srcOrd="3" destOrd="0" presId="urn:microsoft.com/office/officeart/2005/8/layout/hList7"/>
    <dgm:cxn modelId="{D709B7B0-403D-4985-A852-2E113BC883DD}" type="presParOf" srcId="{A9B3C6B1-88C2-41BD-B4B1-088FC730E1C5}" destId="{0D85FFAE-DF0A-435D-BC55-E9E596900678}" srcOrd="1" destOrd="0" presId="urn:microsoft.com/office/officeart/2005/8/layout/hList7"/>
    <dgm:cxn modelId="{3E7AB341-230C-44F8-B0BC-6EA24E8E1146}" type="presParOf" srcId="{A9B3C6B1-88C2-41BD-B4B1-088FC730E1C5}" destId="{9A3308D1-E402-4E61-8524-D2AF89063C1A}" srcOrd="2" destOrd="0" presId="urn:microsoft.com/office/officeart/2005/8/layout/hList7"/>
    <dgm:cxn modelId="{6C2A4DA6-CEAF-425E-8D6D-9A34EC789095}" type="presParOf" srcId="{9A3308D1-E402-4E61-8524-D2AF89063C1A}" destId="{1B28A18C-DEB9-45F6-8E4F-CCA9F219A294}" srcOrd="0" destOrd="0" presId="urn:microsoft.com/office/officeart/2005/8/layout/hList7"/>
    <dgm:cxn modelId="{BDF351D0-B269-48E4-8321-F9D8CA80B45C}" type="presParOf" srcId="{9A3308D1-E402-4E61-8524-D2AF89063C1A}" destId="{1BEFC021-8963-4BB2-B1F9-0AA965BE1A29}" srcOrd="1" destOrd="0" presId="urn:microsoft.com/office/officeart/2005/8/layout/hList7"/>
    <dgm:cxn modelId="{6027A5A3-4C87-41C4-9C69-1523B4FB6B4B}" type="presParOf" srcId="{9A3308D1-E402-4E61-8524-D2AF89063C1A}" destId="{9CF0DDA8-695A-4BF2-8A1B-E7C35EF27F63}" srcOrd="2" destOrd="0" presId="urn:microsoft.com/office/officeart/2005/8/layout/hList7"/>
    <dgm:cxn modelId="{D569379B-8CDD-4FE2-B2C7-E3A71257E5BB}" type="presParOf" srcId="{9A3308D1-E402-4E61-8524-D2AF89063C1A}" destId="{274EB74B-D173-4864-972B-C0C981B0919C}" srcOrd="3" destOrd="0" presId="urn:microsoft.com/office/officeart/2005/8/layout/hList7"/>
    <dgm:cxn modelId="{77DB8118-58CB-48DE-9A14-8382B69556EB}" type="presParOf" srcId="{A9B3C6B1-88C2-41BD-B4B1-088FC730E1C5}" destId="{9C68951B-9B7B-4C44-8719-26D9D8E30F12}" srcOrd="3" destOrd="0" presId="urn:microsoft.com/office/officeart/2005/8/layout/hList7"/>
    <dgm:cxn modelId="{5B32234E-1EA7-4D39-85BD-E8A13E1B7D74}" type="presParOf" srcId="{A9B3C6B1-88C2-41BD-B4B1-088FC730E1C5}" destId="{4B11C356-E0E1-4155-8FC3-64A0EFCF1F6B}" srcOrd="4" destOrd="0" presId="urn:microsoft.com/office/officeart/2005/8/layout/hList7"/>
    <dgm:cxn modelId="{F0402BBA-2893-4383-94CE-8198A505958E}" type="presParOf" srcId="{4B11C356-E0E1-4155-8FC3-64A0EFCF1F6B}" destId="{2ACCD4A2-9521-4D32-8457-653A5218C032}" srcOrd="0" destOrd="0" presId="urn:microsoft.com/office/officeart/2005/8/layout/hList7"/>
    <dgm:cxn modelId="{FA5E40BA-CF9A-4A73-8169-C6DFAA16408C}" type="presParOf" srcId="{4B11C356-E0E1-4155-8FC3-64A0EFCF1F6B}" destId="{E71DF1A5-C3C5-4CA4-8E6A-5D52DB154F12}" srcOrd="1" destOrd="0" presId="urn:microsoft.com/office/officeart/2005/8/layout/hList7"/>
    <dgm:cxn modelId="{421B005F-E550-413F-868F-51FB939F909D}" type="presParOf" srcId="{4B11C356-E0E1-4155-8FC3-64A0EFCF1F6B}" destId="{E4720A82-0B0E-4D94-B9C5-4E9A540EE66E}" srcOrd="2" destOrd="0" presId="urn:microsoft.com/office/officeart/2005/8/layout/hList7"/>
    <dgm:cxn modelId="{E78C36F4-B972-4311-A0D8-59087745D6CE}" type="presParOf" srcId="{4B11C356-E0E1-4155-8FC3-64A0EFCF1F6B}" destId="{CEDC6E37-AFA2-4E74-BEB1-D191FE766F81}" srcOrd="3" destOrd="0" presId="urn:microsoft.com/office/officeart/2005/8/layout/hList7"/>
    <dgm:cxn modelId="{017D8DA1-6B07-4A9A-97E4-A0A41748BAC5}" type="presParOf" srcId="{A9B3C6B1-88C2-41BD-B4B1-088FC730E1C5}" destId="{7D032101-03D2-411F-8FCF-6E0AC1EACB7F}" srcOrd="5" destOrd="0" presId="urn:microsoft.com/office/officeart/2005/8/layout/hList7"/>
    <dgm:cxn modelId="{4D357397-8A2D-4B21-A677-A97399B39DB9}" type="presParOf" srcId="{A9B3C6B1-88C2-41BD-B4B1-088FC730E1C5}" destId="{E9D41DE0-5366-43BA-8897-3827ABB8663F}" srcOrd="6" destOrd="0" presId="urn:microsoft.com/office/officeart/2005/8/layout/hList7"/>
    <dgm:cxn modelId="{C2CD3F59-8084-4540-A2ED-630CEB957E3D}" type="presParOf" srcId="{E9D41DE0-5366-43BA-8897-3827ABB8663F}" destId="{2DA594E3-500B-4FA8-AAFB-C59DED90E03A}" srcOrd="0" destOrd="0" presId="urn:microsoft.com/office/officeart/2005/8/layout/hList7"/>
    <dgm:cxn modelId="{9406A92D-5C88-4139-BAD5-438B850A6947}" type="presParOf" srcId="{E9D41DE0-5366-43BA-8897-3827ABB8663F}" destId="{761F7B4D-4B6C-48FD-BAFC-56B95FF66C67}" srcOrd="1" destOrd="0" presId="urn:microsoft.com/office/officeart/2005/8/layout/hList7"/>
    <dgm:cxn modelId="{B4724F1E-FB66-4B4D-A4CE-17F222D3658E}" type="presParOf" srcId="{E9D41DE0-5366-43BA-8897-3827ABB8663F}" destId="{9DCDD64D-4EDE-4BE5-9842-F2E761C3A9AB}" srcOrd="2" destOrd="0" presId="urn:microsoft.com/office/officeart/2005/8/layout/hList7"/>
    <dgm:cxn modelId="{43C06BE0-4811-4F8E-B0DC-0D9DC9045589}" type="presParOf" srcId="{E9D41DE0-5366-43BA-8897-3827ABB8663F}" destId="{C1E34E46-C0FB-4964-9505-A528C3219A61}"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83105-2BAE-49C8-8D4F-91980750F8A0}">
      <dsp:nvSpPr>
        <dsp:cNvPr id="0" name=""/>
        <dsp:cNvSpPr/>
      </dsp:nvSpPr>
      <dsp:spPr>
        <a:xfrm>
          <a:off x="440" y="0"/>
          <a:ext cx="2604820" cy="5328228"/>
        </a:xfrm>
        <a:prstGeom prst="roundRect">
          <a:avLst>
            <a:gd name="adj" fmla="val 10000"/>
          </a:avLst>
        </a:prstGeom>
        <a:gradFill rotWithShape="0">
          <a:gsLst>
            <a:gs pos="0">
              <a:schemeClr val="accent3">
                <a:shade val="50000"/>
                <a:hueOff val="0"/>
                <a:satOff val="0"/>
                <a:lumOff val="0"/>
                <a:alphaOff val="0"/>
                <a:shade val="51000"/>
                <a:satMod val="130000"/>
              </a:schemeClr>
            </a:gs>
            <a:gs pos="80000">
              <a:schemeClr val="accent3">
                <a:shade val="50000"/>
                <a:hueOff val="0"/>
                <a:satOff val="0"/>
                <a:lumOff val="0"/>
                <a:alphaOff val="0"/>
                <a:shade val="93000"/>
                <a:satMod val="130000"/>
              </a:schemeClr>
            </a:gs>
            <a:gs pos="100000">
              <a:schemeClr val="accent3">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Total Number of Employees – 4410</a:t>
          </a:r>
        </a:p>
        <a:p>
          <a:pPr marL="0" lvl="0" indent="0" algn="l" defTabSz="800100">
            <a:lnSpc>
              <a:spcPct val="90000"/>
            </a:lnSpc>
            <a:spcBef>
              <a:spcPct val="0"/>
            </a:spcBef>
            <a:spcAft>
              <a:spcPct val="35000"/>
            </a:spcAft>
            <a:buNone/>
          </a:pPr>
          <a:r>
            <a:rPr lang="en-US" sz="1800" b="1" kern="1200" dirty="0"/>
            <a:t> Active Employee </a:t>
          </a:r>
          <a:r>
            <a:rPr lang="en-US" sz="1800" b="1" kern="1200"/>
            <a:t>- 3699 </a:t>
          </a:r>
          <a:endParaRPr lang="en-IN" sz="1800" kern="1200" dirty="0"/>
        </a:p>
      </dsp:txBody>
      <dsp:txXfrm>
        <a:off x="440" y="2131291"/>
        <a:ext cx="2604820" cy="2131291"/>
      </dsp:txXfrm>
    </dsp:sp>
    <dsp:sp modelId="{C4C697CB-9798-442A-B6C4-B9389457E351}">
      <dsp:nvSpPr>
        <dsp:cNvPr id="0" name=""/>
        <dsp:cNvSpPr/>
      </dsp:nvSpPr>
      <dsp:spPr>
        <a:xfrm>
          <a:off x="415700" y="319693"/>
          <a:ext cx="1774299" cy="1774299"/>
        </a:xfrm>
        <a:prstGeom prst="ellipse">
          <a:avLst/>
        </a:prstGeom>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B28A18C-DEB9-45F6-8E4F-CCA9F219A294}">
      <dsp:nvSpPr>
        <dsp:cNvPr id="0" name=""/>
        <dsp:cNvSpPr/>
      </dsp:nvSpPr>
      <dsp:spPr>
        <a:xfrm>
          <a:off x="2673806" y="0"/>
          <a:ext cx="2937243" cy="5328228"/>
        </a:xfrm>
        <a:prstGeom prst="roundRect">
          <a:avLst>
            <a:gd name="adj" fmla="val 10000"/>
          </a:avLst>
        </a:prstGeom>
        <a:gradFill rotWithShape="0">
          <a:gsLst>
            <a:gs pos="0">
              <a:schemeClr val="accent3">
                <a:shade val="50000"/>
                <a:hueOff val="133778"/>
                <a:satOff val="-2135"/>
                <a:lumOff val="20553"/>
                <a:alphaOff val="0"/>
                <a:shade val="51000"/>
                <a:satMod val="130000"/>
              </a:schemeClr>
            </a:gs>
            <a:gs pos="80000">
              <a:schemeClr val="accent3">
                <a:shade val="50000"/>
                <a:hueOff val="133778"/>
                <a:satOff val="-2135"/>
                <a:lumOff val="20553"/>
                <a:alphaOff val="0"/>
                <a:shade val="93000"/>
                <a:satMod val="130000"/>
              </a:schemeClr>
            </a:gs>
            <a:gs pos="100000">
              <a:schemeClr val="accent3">
                <a:shade val="50000"/>
                <a:hueOff val="133778"/>
                <a:satOff val="-2135"/>
                <a:lumOff val="205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Male Employees – 2646 </a:t>
          </a:r>
        </a:p>
        <a:p>
          <a:pPr marL="0" lvl="0" indent="0" algn="l" defTabSz="800100">
            <a:lnSpc>
              <a:spcPct val="90000"/>
            </a:lnSpc>
            <a:spcBef>
              <a:spcPct val="0"/>
            </a:spcBef>
            <a:spcAft>
              <a:spcPct val="35000"/>
            </a:spcAft>
            <a:buNone/>
          </a:pPr>
          <a:r>
            <a:rPr lang="en-US" sz="1800" b="1" kern="1200" dirty="0"/>
            <a:t>Female Employees - 1764</a:t>
          </a:r>
          <a:endParaRPr lang="en-IN" sz="1800" kern="1200" dirty="0"/>
        </a:p>
      </dsp:txBody>
      <dsp:txXfrm>
        <a:off x="2673806" y="2131291"/>
        <a:ext cx="2937243" cy="2131291"/>
      </dsp:txXfrm>
    </dsp:sp>
    <dsp:sp modelId="{274EB74B-D173-4864-972B-C0C981B0919C}">
      <dsp:nvSpPr>
        <dsp:cNvPr id="0" name=""/>
        <dsp:cNvSpPr/>
      </dsp:nvSpPr>
      <dsp:spPr>
        <a:xfrm>
          <a:off x="3250993" y="343877"/>
          <a:ext cx="1774299" cy="1725932"/>
        </a:xfrm>
        <a:prstGeom prst="ellipse">
          <a:avLst/>
        </a:prstGeom>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t="-6000" b="-6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ACCD4A2-9521-4D32-8457-653A5218C032}">
      <dsp:nvSpPr>
        <dsp:cNvPr id="0" name=""/>
        <dsp:cNvSpPr/>
      </dsp:nvSpPr>
      <dsp:spPr>
        <a:xfrm>
          <a:off x="5671026" y="0"/>
          <a:ext cx="2880265" cy="5328228"/>
        </a:xfrm>
        <a:prstGeom prst="roundRect">
          <a:avLst>
            <a:gd name="adj" fmla="val 10000"/>
          </a:avLst>
        </a:prstGeom>
        <a:gradFill rotWithShape="0">
          <a:gsLst>
            <a:gs pos="0">
              <a:schemeClr val="accent3">
                <a:shade val="50000"/>
                <a:hueOff val="267556"/>
                <a:satOff val="-4269"/>
                <a:lumOff val="41107"/>
                <a:alphaOff val="0"/>
                <a:shade val="51000"/>
                <a:satMod val="130000"/>
              </a:schemeClr>
            </a:gs>
            <a:gs pos="80000">
              <a:schemeClr val="accent3">
                <a:shade val="50000"/>
                <a:hueOff val="267556"/>
                <a:satOff val="-4269"/>
                <a:lumOff val="41107"/>
                <a:alphaOff val="0"/>
                <a:shade val="93000"/>
                <a:satMod val="130000"/>
              </a:schemeClr>
            </a:gs>
            <a:gs pos="100000">
              <a:schemeClr val="accent3">
                <a:shade val="50000"/>
                <a:hueOff val="267556"/>
                <a:satOff val="-4269"/>
                <a:lumOff val="411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kern="1200" dirty="0"/>
            <a:t>Attrition Rate - 16.1%</a:t>
          </a:r>
        </a:p>
        <a:p>
          <a:pPr marL="0" lvl="0" indent="0" algn="l" defTabSz="889000">
            <a:lnSpc>
              <a:spcPct val="90000"/>
            </a:lnSpc>
            <a:spcBef>
              <a:spcPct val="0"/>
            </a:spcBef>
            <a:spcAft>
              <a:spcPct val="35000"/>
            </a:spcAft>
            <a:buNone/>
          </a:pPr>
          <a:r>
            <a:rPr lang="en-US" sz="2000" b="1" kern="1200" dirty="0"/>
            <a:t>Attrition Count - 711</a:t>
          </a:r>
          <a:endParaRPr lang="en-IN" sz="2000" kern="1200" dirty="0"/>
        </a:p>
        <a:p>
          <a:pPr marL="0" lvl="0" indent="0" algn="l" defTabSz="889000">
            <a:lnSpc>
              <a:spcPct val="90000"/>
            </a:lnSpc>
            <a:spcBef>
              <a:spcPct val="0"/>
            </a:spcBef>
            <a:spcAft>
              <a:spcPct val="35000"/>
            </a:spcAft>
            <a:buNone/>
          </a:pPr>
          <a:r>
            <a:rPr lang="en-US" sz="2000" b="1" kern="1200" dirty="0"/>
            <a:t>Male Attrition – 441                 Female Attrition – 270</a:t>
          </a:r>
          <a:endParaRPr lang="en-IN" sz="2000" kern="1200" dirty="0"/>
        </a:p>
      </dsp:txBody>
      <dsp:txXfrm>
        <a:off x="5671026" y="2131291"/>
        <a:ext cx="2880265" cy="2131291"/>
      </dsp:txXfrm>
    </dsp:sp>
    <dsp:sp modelId="{CEDC6E37-AFA2-4E74-BEB1-D191FE766F81}">
      <dsp:nvSpPr>
        <dsp:cNvPr id="0" name=""/>
        <dsp:cNvSpPr/>
      </dsp:nvSpPr>
      <dsp:spPr>
        <a:xfrm>
          <a:off x="6224009" y="319693"/>
          <a:ext cx="1774299" cy="1774299"/>
        </a:xfrm>
        <a:prstGeom prst="ellipse">
          <a:avLst/>
        </a:prstGeom>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DA594E3-500B-4FA8-AAFB-C59DED90E03A}">
      <dsp:nvSpPr>
        <dsp:cNvPr id="0" name=""/>
        <dsp:cNvSpPr/>
      </dsp:nvSpPr>
      <dsp:spPr>
        <a:xfrm>
          <a:off x="8615552" y="0"/>
          <a:ext cx="2420198" cy="5328228"/>
        </a:xfrm>
        <a:prstGeom prst="roundRect">
          <a:avLst>
            <a:gd name="adj" fmla="val 10000"/>
          </a:avLst>
        </a:prstGeom>
        <a:gradFill rotWithShape="0">
          <a:gsLst>
            <a:gs pos="0">
              <a:schemeClr val="accent3">
                <a:shade val="50000"/>
                <a:hueOff val="133778"/>
                <a:satOff val="-2135"/>
                <a:lumOff val="20553"/>
                <a:alphaOff val="0"/>
                <a:shade val="51000"/>
                <a:satMod val="130000"/>
              </a:schemeClr>
            </a:gs>
            <a:gs pos="80000">
              <a:schemeClr val="accent3">
                <a:shade val="50000"/>
                <a:hueOff val="133778"/>
                <a:satOff val="-2135"/>
                <a:lumOff val="20553"/>
                <a:alphaOff val="0"/>
                <a:shade val="93000"/>
                <a:satMod val="130000"/>
              </a:schemeClr>
            </a:gs>
            <a:gs pos="100000">
              <a:schemeClr val="accent3">
                <a:shade val="50000"/>
                <a:hueOff val="133778"/>
                <a:satOff val="-2135"/>
                <a:lumOff val="205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Average Age – 37</a:t>
          </a:r>
        </a:p>
        <a:p>
          <a:pPr marL="0" lvl="0" indent="0" algn="l" defTabSz="800100">
            <a:lnSpc>
              <a:spcPct val="90000"/>
            </a:lnSpc>
            <a:spcBef>
              <a:spcPct val="0"/>
            </a:spcBef>
            <a:spcAft>
              <a:spcPct val="35000"/>
            </a:spcAft>
            <a:buNone/>
          </a:pPr>
          <a:r>
            <a:rPr lang="en-US" sz="1800" b="1" kern="1200" dirty="0"/>
            <a:t>Average Salary – 65k</a:t>
          </a:r>
          <a:endParaRPr lang="en-IN" sz="1800" b="1" kern="1200" dirty="0"/>
        </a:p>
      </dsp:txBody>
      <dsp:txXfrm>
        <a:off x="8615552" y="2131291"/>
        <a:ext cx="2420198" cy="2131291"/>
      </dsp:txXfrm>
    </dsp:sp>
    <dsp:sp modelId="{C1E34E46-C0FB-4964-9505-A528C3219A61}">
      <dsp:nvSpPr>
        <dsp:cNvPr id="0" name=""/>
        <dsp:cNvSpPr/>
      </dsp:nvSpPr>
      <dsp:spPr>
        <a:xfrm>
          <a:off x="8938502" y="319693"/>
          <a:ext cx="1774299" cy="1774299"/>
        </a:xfrm>
        <a:prstGeom prst="ellipse">
          <a:avLst/>
        </a:prstGeom>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0D224BC-E8E4-4036-A60B-4120F4F9144A}">
      <dsp:nvSpPr>
        <dsp:cNvPr id="0" name=""/>
        <dsp:cNvSpPr/>
      </dsp:nvSpPr>
      <dsp:spPr>
        <a:xfrm>
          <a:off x="441447" y="4262582"/>
          <a:ext cx="10153296" cy="799234"/>
        </a:xfrm>
        <a:prstGeom prst="leftRightArrow">
          <a:avLst/>
        </a:prstGeom>
        <a:solidFill>
          <a:schemeClr val="accent3">
            <a:tint val="55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sign-exit-emergency-symbol-393243/" TargetMode="Externa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7.svg"/><Relationship Id="rId7" Type="http://schemas.openxmlformats.org/officeDocument/2006/relationships/diagramColors" Target="../diagrams/colors1.xm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png"/><Relationship Id="rId4" Type="http://schemas.openxmlformats.org/officeDocument/2006/relationships/diagramData" Target="../diagrams/data1.xml"/><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2.png"/><Relationship Id="rId5" Type="http://schemas.microsoft.com/office/2007/relationships/hdphoto" Target="../media/hdphoto4.wdp"/><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sv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12.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6.jpeg"/><Relationship Id="rId7" Type="http://schemas.openxmlformats.org/officeDocument/2006/relationships/image" Target="../media/image19.pn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12.png"/><Relationship Id="rId16" Type="http://schemas.openxmlformats.org/officeDocument/2006/relationships/hyperlink" Target="https://www.colegioonlineaparicio.com/microsoft-powerpoint/" TargetMode="Externa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hyperlink" Target="https://www.diggita.it/story.php?title=Che_cosa_e_la_capacita_di_problem_solving_e_perche_e_importante_coltivarla-" TargetMode="External"/><Relationship Id="rId5" Type="http://schemas.openxmlformats.org/officeDocument/2006/relationships/hyperlink" Target="https://www.podfeet.com/blog/2017/10/theres-no-place-like-excel/" TargetMode="Externa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hyperlink" Target="https://www.homeworklib.com/qaa/1611328/describe-the-etl-process-why-is-it-important-to" TargetMode="External"/><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46650" y="-212765"/>
            <a:ext cx="20950699" cy="12583207"/>
            <a:chOff x="0" y="0"/>
            <a:chExt cx="533798" cy="320604"/>
          </a:xfrm>
        </p:grpSpPr>
        <p:sp>
          <p:nvSpPr>
            <p:cNvPr id="3" name="Freeform 3"/>
            <p:cNvSpPr/>
            <p:nvPr/>
          </p:nvSpPr>
          <p:spPr>
            <a:xfrm>
              <a:off x="0" y="0"/>
              <a:ext cx="533798" cy="320604"/>
            </a:xfrm>
            <a:custGeom>
              <a:avLst/>
              <a:gdLst/>
              <a:ahLst/>
              <a:cxnLst/>
              <a:rect l="l" t="t" r="r" b="b"/>
              <a:pathLst>
                <a:path w="533798" h="320604">
                  <a:moveTo>
                    <a:pt x="330598" y="0"/>
                  </a:moveTo>
                  <a:lnTo>
                    <a:pt x="0" y="0"/>
                  </a:lnTo>
                  <a:lnTo>
                    <a:pt x="203200" y="320604"/>
                  </a:lnTo>
                  <a:lnTo>
                    <a:pt x="533798" y="320604"/>
                  </a:lnTo>
                  <a:lnTo>
                    <a:pt x="330598" y="0"/>
                  </a:lnTo>
                  <a:close/>
                </a:path>
              </a:pathLst>
            </a:custGeom>
            <a:solidFill>
              <a:srgbClr val="034E55"/>
            </a:solidFill>
          </p:spPr>
        </p:sp>
        <p:sp>
          <p:nvSpPr>
            <p:cNvPr id="4" name="TextBox 4"/>
            <p:cNvSpPr txBox="1"/>
            <p:nvPr/>
          </p:nvSpPr>
          <p:spPr>
            <a:xfrm>
              <a:off x="101600" y="-38100"/>
              <a:ext cx="330598" cy="35870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392535" y="5706859"/>
            <a:ext cx="5805813" cy="4580141"/>
            <a:chOff x="0" y="0"/>
            <a:chExt cx="406400" cy="320604"/>
          </a:xfrm>
        </p:grpSpPr>
        <p:sp>
          <p:nvSpPr>
            <p:cNvPr id="6" name="Freeform 6"/>
            <p:cNvSpPr/>
            <p:nvPr/>
          </p:nvSpPr>
          <p:spPr>
            <a:xfrm>
              <a:off x="0" y="0"/>
              <a:ext cx="406400" cy="320604"/>
            </a:xfrm>
            <a:custGeom>
              <a:avLst/>
              <a:gdLst/>
              <a:ahLst/>
              <a:cxnLst/>
              <a:rect l="l" t="t" r="r" b="b"/>
              <a:pathLst>
                <a:path w="406400" h="320604">
                  <a:moveTo>
                    <a:pt x="203200" y="0"/>
                  </a:moveTo>
                  <a:lnTo>
                    <a:pt x="0" y="0"/>
                  </a:lnTo>
                  <a:lnTo>
                    <a:pt x="203200" y="320604"/>
                  </a:lnTo>
                  <a:lnTo>
                    <a:pt x="406400" y="320604"/>
                  </a:lnTo>
                  <a:lnTo>
                    <a:pt x="203200" y="0"/>
                  </a:lnTo>
                  <a:close/>
                </a:path>
              </a:pathLst>
            </a:custGeom>
            <a:gradFill rotWithShape="1">
              <a:gsLst>
                <a:gs pos="0">
                  <a:srgbClr val="AFD255">
                    <a:alpha val="100000"/>
                  </a:srgbClr>
                </a:gs>
                <a:gs pos="100000">
                  <a:srgbClr val="D8FF72">
                    <a:alpha val="0"/>
                  </a:srgbClr>
                </a:gs>
              </a:gsLst>
              <a:lin ang="0"/>
            </a:gradFill>
          </p:spPr>
        </p:sp>
        <p:sp>
          <p:nvSpPr>
            <p:cNvPr id="7" name="TextBox 7"/>
            <p:cNvSpPr txBox="1"/>
            <p:nvPr/>
          </p:nvSpPr>
          <p:spPr>
            <a:xfrm>
              <a:off x="101600" y="-38100"/>
              <a:ext cx="203200" cy="35870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290976" y="0"/>
            <a:ext cx="3581212" cy="2825179"/>
            <a:chOff x="0" y="0"/>
            <a:chExt cx="406400" cy="320604"/>
          </a:xfrm>
        </p:grpSpPr>
        <p:sp>
          <p:nvSpPr>
            <p:cNvPr id="9" name="Freeform 9"/>
            <p:cNvSpPr/>
            <p:nvPr/>
          </p:nvSpPr>
          <p:spPr>
            <a:xfrm>
              <a:off x="0" y="0"/>
              <a:ext cx="406400" cy="320604"/>
            </a:xfrm>
            <a:custGeom>
              <a:avLst/>
              <a:gdLst/>
              <a:ahLst/>
              <a:cxnLst/>
              <a:rect l="l" t="t" r="r" b="b"/>
              <a:pathLst>
                <a:path w="406400" h="320604">
                  <a:moveTo>
                    <a:pt x="203200" y="0"/>
                  </a:moveTo>
                  <a:lnTo>
                    <a:pt x="0" y="0"/>
                  </a:lnTo>
                  <a:lnTo>
                    <a:pt x="203200" y="320604"/>
                  </a:lnTo>
                  <a:lnTo>
                    <a:pt x="406400" y="320604"/>
                  </a:lnTo>
                  <a:lnTo>
                    <a:pt x="203200" y="0"/>
                  </a:lnTo>
                  <a:close/>
                </a:path>
              </a:pathLst>
            </a:custGeom>
            <a:gradFill rotWithShape="1">
              <a:gsLst>
                <a:gs pos="0">
                  <a:srgbClr val="AFD255">
                    <a:alpha val="100000"/>
                  </a:srgbClr>
                </a:gs>
                <a:gs pos="100000">
                  <a:srgbClr val="D8FF72">
                    <a:alpha val="0"/>
                  </a:srgbClr>
                </a:gs>
              </a:gsLst>
              <a:lin ang="0"/>
            </a:gradFill>
          </p:spPr>
        </p:sp>
        <p:sp>
          <p:nvSpPr>
            <p:cNvPr id="10" name="TextBox 10"/>
            <p:cNvSpPr txBox="1"/>
            <p:nvPr/>
          </p:nvSpPr>
          <p:spPr>
            <a:xfrm>
              <a:off x="101600" y="-38100"/>
              <a:ext cx="203200" cy="35870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756220" y="9012839"/>
            <a:ext cx="1619047" cy="1132435"/>
          </a:xfrm>
          <a:prstGeom prst="round1Rect">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a:blipFill>
          <a:ln>
            <a:solidFill>
              <a:srgbClr val="00B050"/>
            </a:solidFill>
          </a:ln>
        </p:spPr>
        <p:txBody>
          <a:bodyPr/>
          <a:lstStyle/>
          <a:p>
            <a:endParaRPr lang="en-IN" dirty="0"/>
          </a:p>
        </p:txBody>
      </p:sp>
      <p:sp>
        <p:nvSpPr>
          <p:cNvPr id="12" name="TextBox 12"/>
          <p:cNvSpPr txBox="1"/>
          <p:nvPr/>
        </p:nvSpPr>
        <p:spPr>
          <a:xfrm>
            <a:off x="8121480" y="5468451"/>
            <a:ext cx="8638658" cy="1467334"/>
          </a:xfrm>
          <a:prstGeom prst="rect">
            <a:avLst/>
          </a:prstGeom>
        </p:spPr>
        <p:txBody>
          <a:bodyPr lIns="0" tIns="0" rIns="0" bIns="0" rtlCol="0" anchor="t">
            <a:spAutoFit/>
          </a:bodyPr>
          <a:lstStyle/>
          <a:p>
            <a:pPr algn="ctr">
              <a:lnSpc>
                <a:spcPts val="5526"/>
              </a:lnSpc>
            </a:pPr>
            <a:r>
              <a:rPr lang="en-US" sz="5582" dirty="0">
                <a:solidFill>
                  <a:srgbClr val="023034"/>
                </a:solidFill>
                <a:latin typeface="Montserrat Ultra-Bold Italics"/>
                <a:ea typeface="Montserrat Ultra-Bold Italics"/>
                <a:cs typeface="Montserrat Ultra-Bold Italics"/>
                <a:sym typeface="Montserrat Ultra-Bold Italics"/>
              </a:rPr>
              <a:t>EMPLOYEE ATTRITION</a:t>
            </a:r>
          </a:p>
          <a:p>
            <a:pPr algn="ctr">
              <a:lnSpc>
                <a:spcPts val="5823"/>
              </a:lnSpc>
            </a:pPr>
            <a:r>
              <a:rPr lang="en-US" sz="5882" dirty="0">
                <a:solidFill>
                  <a:srgbClr val="023034"/>
                </a:solidFill>
                <a:latin typeface="Montserrat Ultra-Bold Italics"/>
                <a:ea typeface="Montserrat Ultra-Bold Italics"/>
                <a:cs typeface="Montserrat Ultra-Bold Italics"/>
                <a:sym typeface="Montserrat Ultra-Bold Italics"/>
              </a:rPr>
              <a:t>ANALYSIS PROJECT</a:t>
            </a:r>
          </a:p>
        </p:txBody>
      </p:sp>
      <p:pic>
        <p:nvPicPr>
          <p:cNvPr id="15" name="Picture 14">
            <a:extLst>
              <a:ext uri="{FF2B5EF4-FFF2-40B4-BE49-F238E27FC236}">
                <a16:creationId xmlns:a16="http://schemas.microsoft.com/office/drawing/2014/main" id="{E23DC926-3145-7AFB-2B58-9F2CC5102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62" y="2395511"/>
            <a:ext cx="6262184" cy="58922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scene3d>
            <a:camera prst="isometricOffAxis1Right"/>
            <a:lightRig rig="threePt" dir="t"/>
          </a:scene3d>
        </p:spPr>
      </p:pic>
      <p:pic>
        <p:nvPicPr>
          <p:cNvPr id="14" name="Picture 13">
            <a:extLst>
              <a:ext uri="{FF2B5EF4-FFF2-40B4-BE49-F238E27FC236}">
                <a16:creationId xmlns:a16="http://schemas.microsoft.com/office/drawing/2014/main" id="{F1E1B9F6-596B-E65A-AAE0-E928D5F3E961}"/>
              </a:ext>
            </a:extLst>
          </p:cNvPr>
          <p:cNvPicPr>
            <a:picLocks noChangeAspect="1"/>
          </p:cNvPicPr>
          <p:nvPr/>
        </p:nvPicPr>
        <p:blipFill rotWithShape="1">
          <a:blip r:embed="rId5"/>
          <a:srcRect l="3530" t="11860" r="4330" b="13713"/>
          <a:stretch/>
        </p:blipFill>
        <p:spPr>
          <a:xfrm>
            <a:off x="7484627" y="95237"/>
            <a:ext cx="8638657" cy="5029200"/>
          </a:xfrm>
          <a:prstGeom prst="rect">
            <a:avLst/>
          </a:prstGeom>
        </p:spPr>
      </p:pic>
      <p:sp>
        <p:nvSpPr>
          <p:cNvPr id="13" name="TextBox 12">
            <a:extLst>
              <a:ext uri="{FF2B5EF4-FFF2-40B4-BE49-F238E27FC236}">
                <a16:creationId xmlns:a16="http://schemas.microsoft.com/office/drawing/2014/main" id="{F3C07834-C036-59B6-2D71-0078073115F4}"/>
              </a:ext>
            </a:extLst>
          </p:cNvPr>
          <p:cNvSpPr txBox="1"/>
          <p:nvPr/>
        </p:nvSpPr>
        <p:spPr>
          <a:xfrm>
            <a:off x="14797412" y="7767709"/>
            <a:ext cx="3490587" cy="830997"/>
          </a:xfrm>
          <a:prstGeom prst="rect">
            <a:avLst/>
          </a:prstGeom>
          <a:noFill/>
        </p:spPr>
        <p:txBody>
          <a:bodyPr wrap="square" rtlCol="0">
            <a:spAutoFit/>
          </a:bodyPr>
          <a:lstStyle/>
          <a:p>
            <a:pPr algn="ctr"/>
            <a:r>
              <a:rPr lang="en-IN" sz="2400" dirty="0">
                <a:solidFill>
                  <a:srgbClr val="023034"/>
                </a:solidFill>
                <a:latin typeface="Montserrat Ultra-Bold Italics"/>
              </a:rPr>
              <a:t>PRESENTATION BY </a:t>
            </a:r>
          </a:p>
          <a:p>
            <a:pPr algn="ctr"/>
            <a:r>
              <a:rPr lang="en-IN" sz="2400" dirty="0">
                <a:solidFill>
                  <a:srgbClr val="023034"/>
                </a:solidFill>
                <a:latin typeface="Montserrat Ultra-Bold Italics"/>
              </a:rPr>
              <a:t>SANIYA SHAIKH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14402" y="-567084"/>
            <a:ext cx="20235017" cy="10854084"/>
            <a:chOff x="-57821" y="-38100"/>
            <a:chExt cx="1279535" cy="729241"/>
          </a:xfrm>
        </p:grpSpPr>
        <p:sp>
          <p:nvSpPr>
            <p:cNvPr id="3" name="Freeform 3"/>
            <p:cNvSpPr/>
            <p:nvPr/>
          </p:nvSpPr>
          <p:spPr>
            <a:xfrm>
              <a:off x="-57821" y="0"/>
              <a:ext cx="1279535"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txBody>
            <a:bodyPr/>
            <a:lstStyle/>
            <a:p>
              <a:endParaRPr lang="en-IN" dirty="0"/>
            </a:p>
          </p:txBody>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1000" y="0"/>
            <a:ext cx="19278600" cy="101727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5032" y="4269494"/>
            <a:ext cx="4067192" cy="1786767"/>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5416206" y="4324262"/>
            <a:ext cx="4067192" cy="1676399"/>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296602" y="9124950"/>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023430" y="360065"/>
            <a:ext cx="11505256" cy="885371"/>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DASHBOARD-4</a:t>
            </a:r>
          </a:p>
        </p:txBody>
      </p:sp>
      <p:sp>
        <p:nvSpPr>
          <p:cNvPr id="28" name="TextBox 28"/>
          <p:cNvSpPr txBox="1"/>
          <p:nvPr/>
        </p:nvSpPr>
        <p:spPr>
          <a:xfrm>
            <a:off x="2165555" y="4332877"/>
            <a:ext cx="5330388" cy="3568221"/>
          </a:xfrm>
          <a:prstGeom prst="rect">
            <a:avLst/>
          </a:prstGeom>
        </p:spPr>
        <p:txBody>
          <a:bodyPr wrap="square" lIns="0" tIns="0" rIns="0" bIns="0" rtlCol="0" anchor="t">
            <a:spAutoFit/>
          </a:bodyPr>
          <a:lstStyle/>
          <a:p>
            <a:pPr>
              <a:lnSpc>
                <a:spcPts val="3499"/>
              </a:lnSpc>
            </a:pPr>
            <a:r>
              <a:rPr lang="en-US" sz="2499" dirty="0">
                <a:solidFill>
                  <a:srgbClr val="023034"/>
                </a:solidFill>
                <a:latin typeface="Poppins"/>
                <a:ea typeface="Poppins"/>
                <a:cs typeface="Poppins"/>
                <a:sym typeface="Poppins"/>
              </a:rPr>
              <a:t>Employee wellness dashboard provides insights into employee data featuring attrition by environment and job satisfaction monthly income by job role and percent salary hike as per gender offering necessary insight for effective decision making.</a:t>
            </a:r>
          </a:p>
        </p:txBody>
      </p:sp>
      <p:sp>
        <p:nvSpPr>
          <p:cNvPr id="29" name="TextBox 29"/>
          <p:cNvSpPr txBox="1"/>
          <p:nvPr/>
        </p:nvSpPr>
        <p:spPr>
          <a:xfrm>
            <a:off x="2659305" y="3792242"/>
            <a:ext cx="3502663" cy="426335"/>
          </a:xfrm>
          <a:prstGeom prst="rect">
            <a:avLst/>
          </a:prstGeom>
        </p:spPr>
        <p:txBody>
          <a:bodyPr wrap="square" lIns="0" tIns="0" rIns="0" bIns="0" rtlCol="0" anchor="t">
            <a:spAutoFit/>
          </a:bodyPr>
          <a:lstStyle/>
          <a:p>
            <a:pPr algn="ctr">
              <a:lnSpc>
                <a:spcPts val="3499"/>
              </a:lnSpc>
            </a:pPr>
            <a:r>
              <a:rPr lang="en-US" sz="2499" b="1" u="sng" dirty="0">
                <a:solidFill>
                  <a:srgbClr val="023034"/>
                </a:solidFill>
                <a:latin typeface="Poppins"/>
                <a:ea typeface="Poppins"/>
                <a:cs typeface="Poppins"/>
                <a:sym typeface="Poppins"/>
              </a:rPr>
              <a:t>EMPLOYEE WELLNESS</a:t>
            </a:r>
          </a:p>
        </p:txBody>
      </p:sp>
      <p:pic>
        <p:nvPicPr>
          <p:cNvPr id="32" name="Picture 31">
            <a:extLst>
              <a:ext uri="{FF2B5EF4-FFF2-40B4-BE49-F238E27FC236}">
                <a16:creationId xmlns:a16="http://schemas.microsoft.com/office/drawing/2014/main" id="{1DBD706E-8855-C69E-951B-0E306C8003DA}"/>
              </a:ext>
            </a:extLst>
          </p:cNvPr>
          <p:cNvPicPr>
            <a:picLocks noChangeAspect="1"/>
          </p:cNvPicPr>
          <p:nvPr/>
        </p:nvPicPr>
        <p:blipFill>
          <a:blip r:embed="rId2"/>
          <a:stretch>
            <a:fillRect/>
          </a:stretch>
        </p:blipFill>
        <p:spPr>
          <a:xfrm>
            <a:off x="8479477" y="8522493"/>
            <a:ext cx="1329043" cy="1085182"/>
          </a:xfrm>
          <a:prstGeom prst="rect">
            <a:avLst/>
          </a:prstGeom>
        </p:spPr>
      </p:pic>
      <p:pic>
        <p:nvPicPr>
          <p:cNvPr id="41" name="Picture 40">
            <a:extLst>
              <a:ext uri="{FF2B5EF4-FFF2-40B4-BE49-F238E27FC236}">
                <a16:creationId xmlns:a16="http://schemas.microsoft.com/office/drawing/2014/main" id="{06BF343C-0D88-004D-5DC5-DF4A44D1D787}"/>
              </a:ext>
            </a:extLst>
          </p:cNvPr>
          <p:cNvPicPr>
            <a:picLocks noChangeAspect="1"/>
          </p:cNvPicPr>
          <p:nvPr/>
        </p:nvPicPr>
        <p:blipFill rotWithShape="1">
          <a:blip r:embed="rId3"/>
          <a:srcRect l="1773" t="12199" r="2817" b="5000"/>
          <a:stretch/>
        </p:blipFill>
        <p:spPr>
          <a:xfrm>
            <a:off x="13296602" y="314100"/>
            <a:ext cx="1813707" cy="885372"/>
          </a:xfrm>
          <a:prstGeom prst="rect">
            <a:avLst/>
          </a:prstGeom>
        </p:spPr>
      </p:pic>
      <p:pic>
        <p:nvPicPr>
          <p:cNvPr id="25" name="Picture 24">
            <a:extLst>
              <a:ext uri="{FF2B5EF4-FFF2-40B4-BE49-F238E27FC236}">
                <a16:creationId xmlns:a16="http://schemas.microsoft.com/office/drawing/2014/main" id="{92BCED25-8E61-6747-FF50-58824C111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427" y="2238816"/>
            <a:ext cx="8649450" cy="5662281"/>
          </a:xfrm>
          <a:prstGeom prst="rect">
            <a:avLst/>
          </a:prstGeom>
          <a:ln w="228600" cap="sq" cmpd="thickThin">
            <a:solidFill>
              <a:srgbClr val="00B050"/>
            </a:solidFill>
            <a:prstDash val="solid"/>
            <a:miter lim="800000"/>
          </a:ln>
          <a:effectLst>
            <a:innerShdw blurRad="76200">
              <a:srgbClr val="000000"/>
            </a:innerShdw>
          </a:effectLst>
          <a:scene3d>
            <a:camera prst="perspectiveLeft"/>
            <a:lightRig rig="threePt" dir="t"/>
          </a:scene3d>
        </p:spPr>
      </p:pic>
      <p:pic>
        <p:nvPicPr>
          <p:cNvPr id="24" name="Picture 23">
            <a:extLst>
              <a:ext uri="{FF2B5EF4-FFF2-40B4-BE49-F238E27FC236}">
                <a16:creationId xmlns:a16="http://schemas.microsoft.com/office/drawing/2014/main" id="{2B810B13-A62F-689E-7039-225896763DF1}"/>
              </a:ext>
            </a:extLst>
          </p:cNvPr>
          <p:cNvPicPr>
            <a:picLocks noChangeAspect="1"/>
          </p:cNvPicPr>
          <p:nvPr/>
        </p:nvPicPr>
        <p:blipFill rotWithShape="1">
          <a:blip r:embed="rId5">
            <a:extLst>
              <a:ext uri="{28A0092B-C50C-407E-A947-70E740481C1C}">
                <a14:useLocalDpi xmlns:a14="http://schemas.microsoft.com/office/drawing/2010/main" val="0"/>
              </a:ext>
            </a:extLst>
          </a:blip>
          <a:srcRect b="23581"/>
          <a:stretch/>
        </p:blipFill>
        <p:spPr>
          <a:xfrm>
            <a:off x="3177691" y="1199472"/>
            <a:ext cx="2629499" cy="2426857"/>
          </a:xfrm>
          <a:prstGeom prst="rect">
            <a:avLst/>
          </a:prstGeom>
        </p:spPr>
      </p:pic>
    </p:spTree>
    <p:extLst>
      <p:ext uri="{BB962C8B-B14F-4D97-AF65-F5344CB8AC3E}">
        <p14:creationId xmlns:p14="http://schemas.microsoft.com/office/powerpoint/2010/main" val="184142717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685800" y="-576320"/>
            <a:ext cx="17945100" cy="11121540"/>
            <a:chOff x="0" y="0"/>
            <a:chExt cx="994103" cy="609600"/>
          </a:xfrm>
        </p:grpSpPr>
        <p:sp>
          <p:nvSpPr>
            <p:cNvPr id="3" name="Freeform 3"/>
            <p:cNvSpPr/>
            <p:nvPr/>
          </p:nvSpPr>
          <p:spPr>
            <a:xfrm>
              <a:off x="9781" y="0"/>
              <a:ext cx="974540" cy="609600"/>
            </a:xfrm>
            <a:custGeom>
              <a:avLst/>
              <a:gdLst/>
              <a:ahLst/>
              <a:cxnLst/>
              <a:rect l="l" t="t" r="r" b="b"/>
              <a:pathLst>
                <a:path w="974540" h="609600">
                  <a:moveTo>
                    <a:pt x="233678" y="0"/>
                  </a:moveTo>
                  <a:lnTo>
                    <a:pt x="944063" y="0"/>
                  </a:lnTo>
                  <a:cubicBezTo>
                    <a:pt x="953390" y="0"/>
                    <a:pt x="962149" y="4484"/>
                    <a:pt x="967602" y="12051"/>
                  </a:cubicBezTo>
                  <a:cubicBezTo>
                    <a:pt x="973056" y="19617"/>
                    <a:pt x="974540" y="29344"/>
                    <a:pt x="971591" y="38193"/>
                  </a:cubicBezTo>
                  <a:lnTo>
                    <a:pt x="793853" y="571407"/>
                  </a:lnTo>
                  <a:cubicBezTo>
                    <a:pt x="786250" y="594215"/>
                    <a:pt x="764905" y="609600"/>
                    <a:pt x="740863" y="609600"/>
                  </a:cubicBezTo>
                  <a:lnTo>
                    <a:pt x="30478" y="609600"/>
                  </a:lnTo>
                  <a:cubicBezTo>
                    <a:pt x="21151" y="609600"/>
                    <a:pt x="12392" y="605116"/>
                    <a:pt x="6938" y="597549"/>
                  </a:cubicBezTo>
                  <a:cubicBezTo>
                    <a:pt x="1484" y="589983"/>
                    <a:pt x="0" y="580256"/>
                    <a:pt x="2950" y="571407"/>
                  </a:cubicBezTo>
                  <a:lnTo>
                    <a:pt x="180688" y="38193"/>
                  </a:lnTo>
                  <a:cubicBezTo>
                    <a:pt x="188291" y="15385"/>
                    <a:pt x="209636" y="0"/>
                    <a:pt x="233678"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101600" y="-38100"/>
              <a:ext cx="790903"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1000" y="-819318"/>
            <a:ext cx="16687800" cy="11106318"/>
            <a:chOff x="0" y="0"/>
            <a:chExt cx="910549" cy="609600"/>
          </a:xfrm>
        </p:grpSpPr>
        <p:sp>
          <p:nvSpPr>
            <p:cNvPr id="6" name="Freeform 6"/>
            <p:cNvSpPr/>
            <p:nvPr/>
          </p:nvSpPr>
          <p:spPr>
            <a:xfrm>
              <a:off x="10679" y="0"/>
              <a:ext cx="889191" cy="609600"/>
            </a:xfrm>
            <a:custGeom>
              <a:avLst/>
              <a:gdLst/>
              <a:ahLst/>
              <a:cxnLst/>
              <a:rect l="l" t="t" r="r" b="b"/>
              <a:pathLst>
                <a:path w="889191" h="609600">
                  <a:moveTo>
                    <a:pt x="236474" y="0"/>
                  </a:moveTo>
                  <a:lnTo>
                    <a:pt x="855916" y="0"/>
                  </a:lnTo>
                  <a:cubicBezTo>
                    <a:pt x="866100" y="0"/>
                    <a:pt x="875662" y="4895"/>
                    <a:pt x="881616" y="13156"/>
                  </a:cubicBezTo>
                  <a:cubicBezTo>
                    <a:pt x="887571" y="21417"/>
                    <a:pt x="889191" y="32037"/>
                    <a:pt x="885970" y="41698"/>
                  </a:cubicBezTo>
                  <a:lnTo>
                    <a:pt x="710569" y="567902"/>
                  </a:lnTo>
                  <a:cubicBezTo>
                    <a:pt x="702268" y="592804"/>
                    <a:pt x="678965" y="609600"/>
                    <a:pt x="652716" y="609600"/>
                  </a:cubicBezTo>
                  <a:lnTo>
                    <a:pt x="33274" y="609600"/>
                  </a:lnTo>
                  <a:cubicBezTo>
                    <a:pt x="23091" y="609600"/>
                    <a:pt x="13529" y="604705"/>
                    <a:pt x="7574" y="596444"/>
                  </a:cubicBezTo>
                  <a:cubicBezTo>
                    <a:pt x="1620" y="588183"/>
                    <a:pt x="0" y="577563"/>
                    <a:pt x="3220" y="567902"/>
                  </a:cubicBezTo>
                  <a:lnTo>
                    <a:pt x="178622" y="41698"/>
                  </a:lnTo>
                  <a:cubicBezTo>
                    <a:pt x="186922" y="16796"/>
                    <a:pt x="210226" y="0"/>
                    <a:pt x="236474" y="0"/>
                  </a:cubicBezTo>
                  <a:close/>
                </a:path>
              </a:pathLst>
            </a:custGeom>
            <a:solidFill>
              <a:srgbClr val="FFFFFF"/>
            </a:solidFill>
          </p:spPr>
        </p:sp>
        <p:sp>
          <p:nvSpPr>
            <p:cNvPr id="7" name="TextBox 7"/>
            <p:cNvSpPr txBox="1"/>
            <p:nvPr/>
          </p:nvSpPr>
          <p:spPr>
            <a:xfrm>
              <a:off x="101600" y="-38100"/>
              <a:ext cx="707349" cy="6477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65525" y="7639917"/>
            <a:ext cx="2754346" cy="4131519"/>
            <a:chOff x="0" y="0"/>
            <a:chExt cx="406400" cy="609600"/>
          </a:xfrm>
        </p:grpSpPr>
        <p:sp>
          <p:nvSpPr>
            <p:cNvPr id="9" name="Freeform 9"/>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gradFill rotWithShape="1">
              <a:gsLst>
                <a:gs pos="0">
                  <a:srgbClr val="AFD255">
                    <a:alpha val="100000"/>
                  </a:srgbClr>
                </a:gs>
                <a:gs pos="100000">
                  <a:srgbClr val="D8FF72">
                    <a:alpha val="0"/>
                  </a:srgbClr>
                </a:gs>
              </a:gsLst>
              <a:lin ang="0"/>
            </a:gradFill>
          </p:spPr>
        </p:sp>
        <p:sp>
          <p:nvSpPr>
            <p:cNvPr id="10" name="TextBox 10"/>
            <p:cNvSpPr txBox="1"/>
            <p:nvPr/>
          </p:nvSpPr>
          <p:spPr>
            <a:xfrm>
              <a:off x="101600" y="-38100"/>
              <a:ext cx="203200"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7257" y="-2018075"/>
            <a:ext cx="3201935" cy="4802903"/>
            <a:chOff x="0" y="0"/>
            <a:chExt cx="406400" cy="609600"/>
          </a:xfrm>
        </p:grpSpPr>
        <p:sp>
          <p:nvSpPr>
            <p:cNvPr id="12" name="Freeform 12"/>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gradFill rotWithShape="1">
              <a:gsLst>
                <a:gs pos="0">
                  <a:srgbClr val="AFD255">
                    <a:alpha val="100000"/>
                  </a:srgbClr>
                </a:gs>
                <a:gs pos="100000">
                  <a:srgbClr val="D8FF72">
                    <a:alpha val="0"/>
                  </a:srgbClr>
                </a:gs>
              </a:gsLst>
              <a:lin ang="0"/>
            </a:gradFill>
          </p:spPr>
        </p:sp>
        <p:sp>
          <p:nvSpPr>
            <p:cNvPr id="13" name="TextBox 13"/>
            <p:cNvSpPr txBox="1"/>
            <p:nvPr/>
          </p:nvSpPr>
          <p:spPr>
            <a:xfrm>
              <a:off x="101600" y="-38100"/>
              <a:ext cx="203200"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28225"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613407"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525000" y="9122134"/>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3897304" y="2777996"/>
            <a:ext cx="4267732" cy="5691581"/>
          </a:xfrm>
          <a:custGeom>
            <a:avLst/>
            <a:gdLst/>
            <a:ahLst/>
            <a:cxnLst/>
            <a:rect l="l" t="t" r="r" b="b"/>
            <a:pathLst>
              <a:path w="7848722" h="6521574">
                <a:moveTo>
                  <a:pt x="0" y="0"/>
                </a:moveTo>
                <a:lnTo>
                  <a:pt x="7848722" y="0"/>
                </a:lnTo>
                <a:lnTo>
                  <a:pt x="7848722" y="6521575"/>
                </a:lnTo>
                <a:lnTo>
                  <a:pt x="0" y="6521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4" name="TextBox 24"/>
          <p:cNvSpPr txBox="1"/>
          <p:nvPr/>
        </p:nvSpPr>
        <p:spPr>
          <a:xfrm>
            <a:off x="3229192" y="302728"/>
            <a:ext cx="10318304" cy="1805940"/>
          </a:xfrm>
          <a:prstGeom prst="rect">
            <a:avLst/>
          </a:prstGeom>
        </p:spPr>
        <p:txBody>
          <a:bodyPr lIns="0" tIns="0" rIns="0" bIns="0" rtlCol="0" anchor="t">
            <a:spAutoFit/>
          </a:bodyPr>
          <a:lstStyle/>
          <a:p>
            <a:pPr algn="l">
              <a:lnSpc>
                <a:spcPts val="6929"/>
              </a:lnSpc>
            </a:pPr>
            <a:r>
              <a:rPr lang="en-US" sz="6999" dirty="0">
                <a:solidFill>
                  <a:srgbClr val="023034"/>
                </a:solidFill>
                <a:latin typeface="Montserrat Bold Italics"/>
                <a:ea typeface="Montserrat Bold Italics"/>
                <a:cs typeface="Montserrat Bold Italics"/>
                <a:sym typeface="Montserrat Bold Italics"/>
              </a:rPr>
              <a:t>KEY PERFORMANCE INDICATORS</a:t>
            </a:r>
          </a:p>
        </p:txBody>
      </p:sp>
      <p:graphicFrame>
        <p:nvGraphicFramePr>
          <p:cNvPr id="29" name="Diagram 28">
            <a:extLst>
              <a:ext uri="{FF2B5EF4-FFF2-40B4-BE49-F238E27FC236}">
                <a16:creationId xmlns:a16="http://schemas.microsoft.com/office/drawing/2014/main" id="{58934A1D-8988-F185-2DE8-CA8309B82C6D}"/>
              </a:ext>
            </a:extLst>
          </p:cNvPr>
          <p:cNvGraphicFramePr/>
          <p:nvPr>
            <p:extLst>
              <p:ext uri="{D42A27DB-BD31-4B8C-83A1-F6EECF244321}">
                <p14:modId xmlns:p14="http://schemas.microsoft.com/office/powerpoint/2010/main" val="3087695866"/>
              </p:ext>
            </p:extLst>
          </p:nvPr>
        </p:nvGraphicFramePr>
        <p:xfrm>
          <a:off x="2286000" y="2311690"/>
          <a:ext cx="11036192" cy="53282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 name="Picture 27">
            <a:extLst>
              <a:ext uri="{FF2B5EF4-FFF2-40B4-BE49-F238E27FC236}">
                <a16:creationId xmlns:a16="http://schemas.microsoft.com/office/drawing/2014/main" id="{D4DF1EBF-4681-15BD-9B96-0A7BF1EA5BE4}"/>
              </a:ext>
            </a:extLst>
          </p:cNvPr>
          <p:cNvPicPr>
            <a:picLocks noChangeAspect="1"/>
          </p:cNvPicPr>
          <p:nvPr/>
        </p:nvPicPr>
        <p:blipFill rotWithShape="1">
          <a:blip r:embed="rId9"/>
          <a:srcRect t="9338" r="-2799" b="10409"/>
          <a:stretch/>
        </p:blipFill>
        <p:spPr>
          <a:xfrm>
            <a:off x="13026260" y="182242"/>
            <a:ext cx="1808631" cy="1342703"/>
          </a:xfrm>
          <a:prstGeom prst="rect">
            <a:avLst/>
          </a:prstGeom>
        </p:spPr>
      </p:pic>
      <p:pic>
        <p:nvPicPr>
          <p:cNvPr id="27" name="Picture 26">
            <a:extLst>
              <a:ext uri="{FF2B5EF4-FFF2-40B4-BE49-F238E27FC236}">
                <a16:creationId xmlns:a16="http://schemas.microsoft.com/office/drawing/2014/main" id="{DE42BD50-0767-E375-2AA4-C9B783EEB847}"/>
              </a:ext>
            </a:extLst>
          </p:cNvPr>
          <p:cNvPicPr>
            <a:picLocks noChangeAspect="1"/>
          </p:cNvPicPr>
          <p:nvPr/>
        </p:nvPicPr>
        <p:blipFill>
          <a:blip r:embed="rId10"/>
          <a:stretch>
            <a:fillRect/>
          </a:stretch>
        </p:blipFill>
        <p:spPr>
          <a:xfrm>
            <a:off x="5789360" y="8527029"/>
            <a:ext cx="1329043" cy="1085182"/>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228694" cy="691141"/>
          </a:xfrm>
        </p:grpSpPr>
        <p:sp>
          <p:nvSpPr>
            <p:cNvPr id="3" name="Freeform 3"/>
            <p:cNvSpPr/>
            <p:nvPr/>
          </p:nvSpPr>
          <p:spPr>
            <a:xfrm>
              <a:off x="6981" y="0"/>
              <a:ext cx="1214733"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93894" y="-546190"/>
            <a:ext cx="16300208" cy="10854084"/>
            <a:chOff x="9064" y="-38100"/>
            <a:chExt cx="1095143" cy="7292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txBody>
            <a:bodyPr/>
            <a:lstStyle/>
            <a:p>
              <a:endParaRPr lang="en-IN" dirty="0"/>
            </a:p>
          </p:txBody>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782713" y="3853489"/>
            <a:ext cx="4067192" cy="2567373"/>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4970718" y="3975093"/>
            <a:ext cx="4067192" cy="2567373"/>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691771" y="9105087"/>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2466897" y="646944"/>
            <a:ext cx="10539306" cy="885371"/>
          </a:xfrm>
          <a:prstGeom prst="rect">
            <a:avLst/>
          </a:prstGeom>
        </p:spPr>
        <p:txBody>
          <a:bodyPr wrap="square"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 INSIGHTS</a:t>
            </a:r>
          </a:p>
        </p:txBody>
      </p:sp>
      <p:sp>
        <p:nvSpPr>
          <p:cNvPr id="35" name="TextBox 35"/>
          <p:cNvSpPr txBox="1"/>
          <p:nvPr/>
        </p:nvSpPr>
        <p:spPr>
          <a:xfrm>
            <a:off x="4353134" y="4695851"/>
            <a:ext cx="4697581" cy="441325"/>
          </a:xfrm>
          <a:prstGeom prst="rect">
            <a:avLst/>
          </a:prstGeom>
        </p:spPr>
        <p:txBody>
          <a:bodyPr lIns="0" tIns="0" rIns="0" bIns="0" rtlCol="0" anchor="t">
            <a:spAutoFit/>
          </a:bodyPr>
          <a:lstStyle/>
          <a:p>
            <a:pPr marL="539749" lvl="1" indent="-269875" algn="ctr">
              <a:lnSpc>
                <a:spcPts val="3499"/>
              </a:lnSpc>
              <a:buFont typeface="Arial"/>
              <a:buChar char="•"/>
            </a:pPr>
            <a:r>
              <a:rPr lang="en-US" sz="2499" dirty="0">
                <a:solidFill>
                  <a:srgbClr val="FFFFFF"/>
                </a:solidFill>
                <a:latin typeface="Poppins"/>
                <a:ea typeface="Poppins"/>
                <a:cs typeface="Poppins"/>
                <a:sym typeface="Poppins"/>
              </a:rPr>
              <a:t>Social Media Advertising</a:t>
            </a:r>
          </a:p>
        </p:txBody>
      </p:sp>
      <p:sp>
        <p:nvSpPr>
          <p:cNvPr id="36" name="TextBox 36"/>
          <p:cNvSpPr txBox="1"/>
          <p:nvPr/>
        </p:nvSpPr>
        <p:spPr>
          <a:xfrm>
            <a:off x="4040168" y="5738910"/>
            <a:ext cx="4697581" cy="441325"/>
          </a:xfrm>
          <a:prstGeom prst="rect">
            <a:avLst/>
          </a:prstGeom>
        </p:spPr>
        <p:txBody>
          <a:bodyPr lIns="0" tIns="0" rIns="0" bIns="0" rtlCol="0" anchor="t">
            <a:spAutoFit/>
          </a:bodyPr>
          <a:lstStyle/>
          <a:p>
            <a:pPr marL="539749" lvl="1" indent="-269875" algn="ctr">
              <a:lnSpc>
                <a:spcPts val="3499"/>
              </a:lnSpc>
              <a:buFont typeface="Arial"/>
              <a:buChar char="•"/>
            </a:pPr>
            <a:r>
              <a:rPr lang="en-US" sz="2499" dirty="0">
                <a:solidFill>
                  <a:srgbClr val="FFFFFF"/>
                </a:solidFill>
                <a:latin typeface="Poppins"/>
                <a:ea typeface="Poppins"/>
                <a:cs typeface="Poppins"/>
                <a:sym typeface="Poppins"/>
              </a:rPr>
              <a:t>Influencer Marketing</a:t>
            </a:r>
          </a:p>
        </p:txBody>
      </p:sp>
      <p:sp>
        <p:nvSpPr>
          <p:cNvPr id="37" name="TextBox 37"/>
          <p:cNvSpPr txBox="1"/>
          <p:nvPr/>
        </p:nvSpPr>
        <p:spPr>
          <a:xfrm>
            <a:off x="3962400" y="6880848"/>
            <a:ext cx="5922794" cy="441325"/>
          </a:xfrm>
          <a:prstGeom prst="rect">
            <a:avLst/>
          </a:prstGeom>
        </p:spPr>
        <p:txBody>
          <a:bodyPr lIns="0" tIns="0" rIns="0" bIns="0" rtlCol="0" anchor="t">
            <a:spAutoFit/>
          </a:bodyPr>
          <a:lstStyle/>
          <a:p>
            <a:pPr marL="539749" lvl="1" indent="-269875" algn="ctr">
              <a:lnSpc>
                <a:spcPts val="3499"/>
              </a:lnSpc>
              <a:buFont typeface="Arial"/>
              <a:buChar char="•"/>
            </a:pPr>
            <a:r>
              <a:rPr lang="en-US" sz="2499" dirty="0">
                <a:solidFill>
                  <a:srgbClr val="FFFFFF"/>
                </a:solidFill>
                <a:latin typeface="Poppins"/>
                <a:ea typeface="Poppins"/>
                <a:cs typeface="Poppins"/>
                <a:sym typeface="Poppins"/>
              </a:rPr>
              <a:t>Email Marketing Campaign</a:t>
            </a:r>
          </a:p>
        </p:txBody>
      </p:sp>
      <p:pic>
        <p:nvPicPr>
          <p:cNvPr id="38" name="Picture 37">
            <a:extLst>
              <a:ext uri="{FF2B5EF4-FFF2-40B4-BE49-F238E27FC236}">
                <a16:creationId xmlns:a16="http://schemas.microsoft.com/office/drawing/2014/main" id="{BE44B11A-509D-C6B6-BCF8-580C20BA51D0}"/>
              </a:ext>
            </a:extLst>
          </p:cNvPr>
          <p:cNvPicPr>
            <a:picLocks noChangeAspect="1"/>
          </p:cNvPicPr>
          <p:nvPr/>
        </p:nvPicPr>
        <p:blipFill>
          <a:blip r:embed="rId2"/>
          <a:stretch>
            <a:fillRect/>
          </a:stretch>
        </p:blipFill>
        <p:spPr>
          <a:xfrm>
            <a:off x="8593866" y="8523254"/>
            <a:ext cx="1329043" cy="1085182"/>
          </a:xfrm>
          <a:prstGeom prst="rect">
            <a:avLst/>
          </a:prstGeom>
        </p:spPr>
      </p:pic>
      <p:pic>
        <p:nvPicPr>
          <p:cNvPr id="23" name="Picture 22">
            <a:extLst>
              <a:ext uri="{FF2B5EF4-FFF2-40B4-BE49-F238E27FC236}">
                <a16:creationId xmlns:a16="http://schemas.microsoft.com/office/drawing/2014/main" id="{EA6EA6A2-8642-7037-2308-706F6E434A30}"/>
              </a:ext>
            </a:extLst>
          </p:cNvPr>
          <p:cNvPicPr>
            <a:picLocks noChangeAspect="1"/>
          </p:cNvPicPr>
          <p:nvPr/>
        </p:nvPicPr>
        <p:blipFill>
          <a:blip r:embed="rId3"/>
          <a:stretch>
            <a:fillRect/>
          </a:stretch>
        </p:blipFill>
        <p:spPr>
          <a:xfrm>
            <a:off x="10298210" y="528692"/>
            <a:ext cx="3708318" cy="1285778"/>
          </a:xfrm>
          <a:prstGeom prst="rect">
            <a:avLst/>
          </a:prstGeom>
        </p:spPr>
      </p:pic>
      <p:sp>
        <p:nvSpPr>
          <p:cNvPr id="25" name="TextBox 24">
            <a:extLst>
              <a:ext uri="{FF2B5EF4-FFF2-40B4-BE49-F238E27FC236}">
                <a16:creationId xmlns:a16="http://schemas.microsoft.com/office/drawing/2014/main" id="{F8853F4D-54AE-2877-2553-822D6D445D47}"/>
              </a:ext>
            </a:extLst>
          </p:cNvPr>
          <p:cNvSpPr txBox="1"/>
          <p:nvPr/>
        </p:nvSpPr>
        <p:spPr>
          <a:xfrm>
            <a:off x="5375301" y="2098381"/>
            <a:ext cx="8672136" cy="6124754"/>
          </a:xfrm>
          <a:prstGeom prst="rect">
            <a:avLst/>
          </a:prstGeom>
          <a:noFill/>
        </p:spPr>
        <p:txBody>
          <a:bodyPr wrap="square" rtlCol="0">
            <a:spAutoFit/>
          </a:bodyPr>
          <a:lstStyle/>
          <a:p>
            <a:pPr marL="285750" indent="-285750">
              <a:buFont typeface="Arial" panose="020B0604020202020204" pitchFamily="34" charset="0"/>
              <a:buChar char="•"/>
            </a:pPr>
            <a:r>
              <a:rPr lang="en-IN" sz="2500" dirty="0"/>
              <a:t>Attrition by Gender : Males have highest Attrition Rate</a:t>
            </a:r>
          </a:p>
          <a:p>
            <a:pPr marL="285750" indent="-285750">
              <a:buFont typeface="Arial" panose="020B0604020202020204" pitchFamily="34" charset="0"/>
              <a:buChar char="•"/>
            </a:pPr>
            <a:r>
              <a:rPr lang="en-IN" sz="2500" dirty="0"/>
              <a:t>Attrition by Department : Research and Development show the highest  Attrition Rate.</a:t>
            </a:r>
          </a:p>
          <a:p>
            <a:pPr marL="285750" indent="-285750">
              <a:buFont typeface="Arial" panose="020B0604020202020204" pitchFamily="34" charset="0"/>
              <a:buChar char="•"/>
            </a:pPr>
            <a:r>
              <a:rPr lang="en-IN" sz="2500" dirty="0"/>
              <a:t>Top 3 Job Roles with Highest Attrition Rate are Sales Executive, Research Scientist, Laboratory Technician</a:t>
            </a:r>
          </a:p>
          <a:p>
            <a:pPr marL="285750" indent="-285750">
              <a:buFont typeface="Arial" panose="020B0604020202020204" pitchFamily="34" charset="0"/>
              <a:buChar char="•"/>
            </a:pPr>
            <a:r>
              <a:rPr lang="en-IN" sz="2500" dirty="0"/>
              <a:t>Employees give high priority to environment and job satisfaction, factors affecting attrition rate</a:t>
            </a:r>
          </a:p>
          <a:p>
            <a:pPr marL="285750" indent="-285750">
              <a:buFont typeface="Arial" panose="020B0604020202020204" pitchFamily="34" charset="0"/>
              <a:buChar char="•"/>
            </a:pPr>
            <a:r>
              <a:rPr lang="en-IN" sz="2500" dirty="0"/>
              <a:t>Mostly Singles choose to depart from their jobs</a:t>
            </a:r>
          </a:p>
          <a:p>
            <a:pPr marL="285750" indent="-285750">
              <a:buFont typeface="Arial" panose="020B0604020202020204" pitchFamily="34" charset="0"/>
              <a:buChar char="•"/>
            </a:pPr>
            <a:r>
              <a:rPr lang="en-IN" sz="2500" dirty="0"/>
              <a:t>Age Distribution : Majority of employees fall within 31-40 age range, &amp; 18-30 and 46-60 age groups have least number of employees.</a:t>
            </a:r>
          </a:p>
          <a:p>
            <a:pPr marL="285750" indent="-285750">
              <a:buFont typeface="Arial" panose="020B0604020202020204" pitchFamily="34" charset="0"/>
              <a:buChar char="•"/>
            </a:pPr>
            <a:r>
              <a:rPr lang="en-IN" sz="2500" dirty="0"/>
              <a:t>Job Level : Junior and entry level or associate have more attrition then other job levels.</a:t>
            </a:r>
          </a:p>
          <a:p>
            <a:pPr marL="285750" indent="-285750">
              <a:buFont typeface="Arial" panose="020B0604020202020204" pitchFamily="34" charset="0"/>
              <a:buChar char="•"/>
            </a:pPr>
            <a:endParaRPr lang="en-IN" sz="25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dirty="0"/>
          </a:p>
        </p:txBody>
      </p:sp>
      <p:pic>
        <p:nvPicPr>
          <p:cNvPr id="26" name="Picture 25">
            <a:extLst>
              <a:ext uri="{FF2B5EF4-FFF2-40B4-BE49-F238E27FC236}">
                <a16:creationId xmlns:a16="http://schemas.microsoft.com/office/drawing/2014/main" id="{E1AEDC1D-10B8-A097-C13B-BE64E2C2EF2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saturation sat="400000"/>
                    </a14:imgEffect>
                  </a14:imgLayer>
                </a14:imgProps>
              </a:ext>
            </a:extLst>
          </a:blip>
          <a:stretch>
            <a:fillRect/>
          </a:stretch>
        </p:blipFill>
        <p:spPr>
          <a:xfrm>
            <a:off x="390223" y="1629673"/>
            <a:ext cx="4674273" cy="5919830"/>
          </a:xfrm>
          <a:prstGeom prst="rect">
            <a:avLst/>
          </a:prstGeom>
        </p:spPr>
      </p:pic>
      <p:pic>
        <p:nvPicPr>
          <p:cNvPr id="27" name="Picture 26">
            <a:extLst>
              <a:ext uri="{FF2B5EF4-FFF2-40B4-BE49-F238E27FC236}">
                <a16:creationId xmlns:a16="http://schemas.microsoft.com/office/drawing/2014/main" id="{1F7BF674-9395-C6E9-F51E-CF769868D42D}"/>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4358242" y="3745015"/>
            <a:ext cx="3848708" cy="2911862"/>
          </a:xfrm>
          <a:prstGeom prst="rect">
            <a:avLst/>
          </a:prstGeom>
        </p:spPr>
      </p:pic>
    </p:spTree>
    <p:extLst>
      <p:ext uri="{BB962C8B-B14F-4D97-AF65-F5344CB8AC3E}">
        <p14:creationId xmlns:p14="http://schemas.microsoft.com/office/powerpoint/2010/main" val="66075656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1826990" y="-6894518"/>
            <a:ext cx="14634020" cy="18288000"/>
            <a:chOff x="0" y="0"/>
            <a:chExt cx="1416528" cy="1770222"/>
          </a:xfrm>
        </p:grpSpPr>
        <p:sp>
          <p:nvSpPr>
            <p:cNvPr id="3" name="Freeform 3"/>
            <p:cNvSpPr/>
            <p:nvPr/>
          </p:nvSpPr>
          <p:spPr>
            <a:xfrm>
              <a:off x="0" y="0"/>
              <a:ext cx="1412481" cy="1770222"/>
            </a:xfrm>
            <a:custGeom>
              <a:avLst/>
              <a:gdLst/>
              <a:ahLst/>
              <a:cxnLst/>
              <a:rect l="l" t="t" r="r" b="b"/>
              <a:pathLst>
                <a:path w="1412481" h="1770222">
                  <a:moveTo>
                    <a:pt x="1160425" y="0"/>
                  </a:moveTo>
                  <a:lnTo>
                    <a:pt x="52904" y="0"/>
                  </a:lnTo>
                  <a:cubicBezTo>
                    <a:pt x="38873" y="0"/>
                    <a:pt x="25416" y="5574"/>
                    <a:pt x="15495" y="15495"/>
                  </a:cubicBezTo>
                  <a:cubicBezTo>
                    <a:pt x="5574" y="25416"/>
                    <a:pt x="0" y="38873"/>
                    <a:pt x="0" y="52904"/>
                  </a:cubicBezTo>
                  <a:lnTo>
                    <a:pt x="0" y="1717319"/>
                  </a:lnTo>
                  <a:cubicBezTo>
                    <a:pt x="0" y="1746536"/>
                    <a:pt x="23686" y="1770222"/>
                    <a:pt x="52904" y="1770222"/>
                  </a:cubicBezTo>
                  <a:lnTo>
                    <a:pt x="1160425" y="1770222"/>
                  </a:lnTo>
                  <a:cubicBezTo>
                    <a:pt x="1191384" y="1770222"/>
                    <a:pt x="1218238" y="1748835"/>
                    <a:pt x="1225166" y="1718660"/>
                  </a:cubicBezTo>
                  <a:lnTo>
                    <a:pt x="1404691" y="936673"/>
                  </a:lnTo>
                  <a:cubicBezTo>
                    <a:pt x="1412481" y="902740"/>
                    <a:pt x="1412481" y="867482"/>
                    <a:pt x="1404691" y="833549"/>
                  </a:cubicBezTo>
                  <a:lnTo>
                    <a:pt x="1225166" y="51562"/>
                  </a:lnTo>
                  <a:cubicBezTo>
                    <a:pt x="1218238" y="21388"/>
                    <a:pt x="1191384" y="0"/>
                    <a:pt x="1160425"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0" y="-38100"/>
              <a:ext cx="1302228" cy="180832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559971" y="-8091393"/>
            <a:ext cx="15168058" cy="18288000"/>
            <a:chOff x="0" y="0"/>
            <a:chExt cx="1468221" cy="1770222"/>
          </a:xfrm>
        </p:grpSpPr>
        <p:sp>
          <p:nvSpPr>
            <p:cNvPr id="6" name="Freeform 6"/>
            <p:cNvSpPr/>
            <p:nvPr/>
          </p:nvSpPr>
          <p:spPr>
            <a:xfrm>
              <a:off x="0" y="0"/>
              <a:ext cx="1464317" cy="1770222"/>
            </a:xfrm>
            <a:custGeom>
              <a:avLst/>
              <a:gdLst/>
              <a:ahLst/>
              <a:cxnLst/>
              <a:rect l="l" t="t" r="r" b="b"/>
              <a:pathLst>
                <a:path w="1464317" h="1770222">
                  <a:moveTo>
                    <a:pt x="1213980" y="0"/>
                  </a:moveTo>
                  <a:lnTo>
                    <a:pt x="51041" y="0"/>
                  </a:lnTo>
                  <a:cubicBezTo>
                    <a:pt x="37504" y="0"/>
                    <a:pt x="24522" y="5378"/>
                    <a:pt x="14950" y="14950"/>
                  </a:cubicBezTo>
                  <a:cubicBezTo>
                    <a:pt x="5378" y="24522"/>
                    <a:pt x="0" y="37504"/>
                    <a:pt x="0" y="51041"/>
                  </a:cubicBezTo>
                  <a:lnTo>
                    <a:pt x="0" y="1719181"/>
                  </a:lnTo>
                  <a:cubicBezTo>
                    <a:pt x="0" y="1732718"/>
                    <a:pt x="5378" y="1745701"/>
                    <a:pt x="14950" y="1755273"/>
                  </a:cubicBezTo>
                  <a:cubicBezTo>
                    <a:pt x="24522" y="1764845"/>
                    <a:pt x="37504" y="1770222"/>
                    <a:pt x="51041" y="1770222"/>
                  </a:cubicBezTo>
                  <a:lnTo>
                    <a:pt x="1213980" y="1770222"/>
                  </a:lnTo>
                  <a:cubicBezTo>
                    <a:pt x="1243850" y="1770222"/>
                    <a:pt x="1269759" y="1749587"/>
                    <a:pt x="1276442" y="1720475"/>
                  </a:cubicBezTo>
                  <a:lnTo>
                    <a:pt x="1456801" y="934858"/>
                  </a:lnTo>
                  <a:cubicBezTo>
                    <a:pt x="1464317" y="902119"/>
                    <a:pt x="1464317" y="868103"/>
                    <a:pt x="1456801" y="835364"/>
                  </a:cubicBezTo>
                  <a:lnTo>
                    <a:pt x="1276442" y="49747"/>
                  </a:lnTo>
                  <a:cubicBezTo>
                    <a:pt x="1269759" y="20635"/>
                    <a:pt x="1243850" y="0"/>
                    <a:pt x="1213980" y="0"/>
                  </a:cubicBezTo>
                  <a:close/>
                </a:path>
              </a:pathLst>
            </a:custGeom>
            <a:solidFill>
              <a:srgbClr val="FFFFFF"/>
            </a:solidFill>
          </p:spPr>
        </p:sp>
        <p:sp>
          <p:nvSpPr>
            <p:cNvPr id="7" name="TextBox 7"/>
            <p:cNvSpPr txBox="1"/>
            <p:nvPr/>
          </p:nvSpPr>
          <p:spPr>
            <a:xfrm>
              <a:off x="0" y="-38100"/>
              <a:ext cx="1353921" cy="180832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18342" y="8908926"/>
            <a:ext cx="9651315" cy="698749"/>
            <a:chOff x="0" y="0"/>
            <a:chExt cx="2541910" cy="184033"/>
          </a:xfrm>
        </p:grpSpPr>
        <p:sp>
          <p:nvSpPr>
            <p:cNvPr id="9" name="Freeform 9"/>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0" name="TextBox 10"/>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303525" y="9111947"/>
            <a:ext cx="292706" cy="2927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495509" y="9084506"/>
            <a:ext cx="292706" cy="292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428984" y="665806"/>
            <a:ext cx="11472590" cy="885371"/>
          </a:xfrm>
          <a:prstGeom prst="rect">
            <a:avLst/>
          </a:prstGeom>
        </p:spPr>
        <p:txBody>
          <a:bodyPr wrap="square"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EFFECTS OF ATTRITION</a:t>
            </a:r>
          </a:p>
        </p:txBody>
      </p:sp>
      <p:grpSp>
        <p:nvGrpSpPr>
          <p:cNvPr id="19" name="Group 19"/>
          <p:cNvGrpSpPr/>
          <p:nvPr/>
        </p:nvGrpSpPr>
        <p:grpSpPr>
          <a:xfrm rot="5400000">
            <a:off x="5771922" y="2970948"/>
            <a:ext cx="4421303" cy="4191000"/>
            <a:chOff x="0" y="0"/>
            <a:chExt cx="1054637" cy="1080829"/>
          </a:xfrm>
        </p:grpSpPr>
        <p:sp>
          <p:nvSpPr>
            <p:cNvPr id="20" name="Freeform 20"/>
            <p:cNvSpPr/>
            <p:nvPr/>
          </p:nvSpPr>
          <p:spPr>
            <a:xfrm>
              <a:off x="0" y="0"/>
              <a:ext cx="1042345" cy="1080829"/>
            </a:xfrm>
            <a:custGeom>
              <a:avLst/>
              <a:gdLst/>
              <a:ahLst/>
              <a:cxnLst/>
              <a:rect l="l" t="t" r="r" b="b"/>
              <a:pathLst>
                <a:path w="1042345" h="1080829">
                  <a:moveTo>
                    <a:pt x="753157" y="0"/>
                  </a:moveTo>
                  <a:lnTo>
                    <a:pt x="98280" y="0"/>
                  </a:lnTo>
                  <a:cubicBezTo>
                    <a:pt x="44001" y="0"/>
                    <a:pt x="0" y="44001"/>
                    <a:pt x="0" y="98280"/>
                  </a:cubicBezTo>
                  <a:lnTo>
                    <a:pt x="0" y="982549"/>
                  </a:lnTo>
                  <a:cubicBezTo>
                    <a:pt x="0" y="1008615"/>
                    <a:pt x="10354" y="1033612"/>
                    <a:pt x="28786" y="1052043"/>
                  </a:cubicBezTo>
                  <a:cubicBezTo>
                    <a:pt x="47217" y="1070474"/>
                    <a:pt x="72214" y="1080829"/>
                    <a:pt x="98280" y="1080829"/>
                  </a:cubicBezTo>
                  <a:lnTo>
                    <a:pt x="753157" y="1080829"/>
                  </a:lnTo>
                  <a:cubicBezTo>
                    <a:pt x="812283" y="1080829"/>
                    <a:pt x="865218" y="1044180"/>
                    <a:pt x="886027" y="988837"/>
                  </a:cubicBezTo>
                  <a:lnTo>
                    <a:pt x="1020048" y="632406"/>
                  </a:lnTo>
                  <a:cubicBezTo>
                    <a:pt x="1042345" y="573105"/>
                    <a:pt x="1042345" y="507724"/>
                    <a:pt x="1020048" y="448423"/>
                  </a:cubicBezTo>
                  <a:lnTo>
                    <a:pt x="886027" y="91992"/>
                  </a:lnTo>
                  <a:cubicBezTo>
                    <a:pt x="865218" y="36649"/>
                    <a:pt x="812283" y="0"/>
                    <a:pt x="753157" y="0"/>
                  </a:cubicBezTo>
                  <a:close/>
                </a:path>
              </a:pathLst>
            </a:custGeom>
            <a:gradFill rotWithShape="1">
              <a:gsLst>
                <a:gs pos="0">
                  <a:srgbClr val="034E55">
                    <a:alpha val="100000"/>
                  </a:srgbClr>
                </a:gs>
                <a:gs pos="100000">
                  <a:srgbClr val="022A2E">
                    <a:alpha val="100000"/>
                  </a:srgbClr>
                </a:gs>
              </a:gsLst>
              <a:lin ang="2700000"/>
            </a:gradFill>
          </p:spPr>
        </p:sp>
        <p:sp>
          <p:nvSpPr>
            <p:cNvPr id="21" name="TextBox 21"/>
            <p:cNvSpPr txBox="1"/>
            <p:nvPr/>
          </p:nvSpPr>
          <p:spPr>
            <a:xfrm>
              <a:off x="0" y="-38100"/>
              <a:ext cx="940337" cy="111892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5400000">
            <a:off x="9950628" y="3026836"/>
            <a:ext cx="4347517" cy="4005435"/>
            <a:chOff x="0" y="0"/>
            <a:chExt cx="1054637" cy="1080829"/>
          </a:xfrm>
        </p:grpSpPr>
        <p:sp>
          <p:nvSpPr>
            <p:cNvPr id="23" name="Freeform 23"/>
            <p:cNvSpPr/>
            <p:nvPr/>
          </p:nvSpPr>
          <p:spPr>
            <a:xfrm>
              <a:off x="0" y="0"/>
              <a:ext cx="1042345" cy="1080829"/>
            </a:xfrm>
            <a:custGeom>
              <a:avLst/>
              <a:gdLst/>
              <a:ahLst/>
              <a:cxnLst/>
              <a:rect l="l" t="t" r="r" b="b"/>
              <a:pathLst>
                <a:path w="1042345" h="1080829">
                  <a:moveTo>
                    <a:pt x="753157" y="0"/>
                  </a:moveTo>
                  <a:lnTo>
                    <a:pt x="98280" y="0"/>
                  </a:lnTo>
                  <a:cubicBezTo>
                    <a:pt x="44001" y="0"/>
                    <a:pt x="0" y="44001"/>
                    <a:pt x="0" y="98280"/>
                  </a:cubicBezTo>
                  <a:lnTo>
                    <a:pt x="0" y="982549"/>
                  </a:lnTo>
                  <a:cubicBezTo>
                    <a:pt x="0" y="1008615"/>
                    <a:pt x="10354" y="1033612"/>
                    <a:pt x="28786" y="1052043"/>
                  </a:cubicBezTo>
                  <a:cubicBezTo>
                    <a:pt x="47217" y="1070474"/>
                    <a:pt x="72214" y="1080829"/>
                    <a:pt x="98280" y="1080829"/>
                  </a:cubicBezTo>
                  <a:lnTo>
                    <a:pt x="753157" y="1080829"/>
                  </a:lnTo>
                  <a:cubicBezTo>
                    <a:pt x="812283" y="1080829"/>
                    <a:pt x="865218" y="1044180"/>
                    <a:pt x="886027" y="988837"/>
                  </a:cubicBezTo>
                  <a:lnTo>
                    <a:pt x="1020048" y="632406"/>
                  </a:lnTo>
                  <a:cubicBezTo>
                    <a:pt x="1042345" y="573105"/>
                    <a:pt x="1042345" y="507724"/>
                    <a:pt x="1020048" y="448423"/>
                  </a:cubicBezTo>
                  <a:lnTo>
                    <a:pt x="886027" y="91992"/>
                  </a:lnTo>
                  <a:cubicBezTo>
                    <a:pt x="865218" y="36649"/>
                    <a:pt x="812283" y="0"/>
                    <a:pt x="753157" y="0"/>
                  </a:cubicBezTo>
                  <a:close/>
                </a:path>
              </a:pathLst>
            </a:custGeom>
            <a:gradFill rotWithShape="1">
              <a:gsLst>
                <a:gs pos="0">
                  <a:srgbClr val="034E55">
                    <a:alpha val="100000"/>
                  </a:srgbClr>
                </a:gs>
                <a:gs pos="100000">
                  <a:srgbClr val="022A2E">
                    <a:alpha val="100000"/>
                  </a:srgbClr>
                </a:gs>
              </a:gsLst>
              <a:lin ang="2700000"/>
            </a:gradFill>
          </p:spPr>
        </p:sp>
        <p:sp>
          <p:nvSpPr>
            <p:cNvPr id="24" name="TextBox 24"/>
            <p:cNvSpPr txBox="1"/>
            <p:nvPr/>
          </p:nvSpPr>
          <p:spPr>
            <a:xfrm>
              <a:off x="0" y="-38100"/>
              <a:ext cx="940337" cy="1118929"/>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rot="5400000">
            <a:off x="14082646" y="2943850"/>
            <a:ext cx="4181547" cy="4005438"/>
            <a:chOff x="0" y="0"/>
            <a:chExt cx="1054637" cy="1080829"/>
          </a:xfrm>
        </p:grpSpPr>
        <p:sp>
          <p:nvSpPr>
            <p:cNvPr id="26" name="Freeform 26"/>
            <p:cNvSpPr/>
            <p:nvPr/>
          </p:nvSpPr>
          <p:spPr>
            <a:xfrm>
              <a:off x="0" y="0"/>
              <a:ext cx="1042345" cy="1080829"/>
            </a:xfrm>
            <a:custGeom>
              <a:avLst/>
              <a:gdLst/>
              <a:ahLst/>
              <a:cxnLst/>
              <a:rect l="l" t="t" r="r" b="b"/>
              <a:pathLst>
                <a:path w="1042345" h="1080829">
                  <a:moveTo>
                    <a:pt x="753157" y="0"/>
                  </a:moveTo>
                  <a:lnTo>
                    <a:pt x="98280" y="0"/>
                  </a:lnTo>
                  <a:cubicBezTo>
                    <a:pt x="44001" y="0"/>
                    <a:pt x="0" y="44001"/>
                    <a:pt x="0" y="98280"/>
                  </a:cubicBezTo>
                  <a:lnTo>
                    <a:pt x="0" y="982549"/>
                  </a:lnTo>
                  <a:cubicBezTo>
                    <a:pt x="0" y="1008615"/>
                    <a:pt x="10354" y="1033612"/>
                    <a:pt x="28786" y="1052043"/>
                  </a:cubicBezTo>
                  <a:cubicBezTo>
                    <a:pt x="47217" y="1070474"/>
                    <a:pt x="72214" y="1080829"/>
                    <a:pt x="98280" y="1080829"/>
                  </a:cubicBezTo>
                  <a:lnTo>
                    <a:pt x="753157" y="1080829"/>
                  </a:lnTo>
                  <a:cubicBezTo>
                    <a:pt x="812283" y="1080829"/>
                    <a:pt x="865218" y="1044180"/>
                    <a:pt x="886027" y="988837"/>
                  </a:cubicBezTo>
                  <a:lnTo>
                    <a:pt x="1020048" y="632406"/>
                  </a:lnTo>
                  <a:cubicBezTo>
                    <a:pt x="1042345" y="573105"/>
                    <a:pt x="1042345" y="507724"/>
                    <a:pt x="1020048" y="448423"/>
                  </a:cubicBezTo>
                  <a:lnTo>
                    <a:pt x="886027" y="91992"/>
                  </a:lnTo>
                  <a:cubicBezTo>
                    <a:pt x="865218" y="36649"/>
                    <a:pt x="812283" y="0"/>
                    <a:pt x="753157" y="0"/>
                  </a:cubicBezTo>
                  <a:close/>
                </a:path>
              </a:pathLst>
            </a:custGeom>
            <a:gradFill rotWithShape="1">
              <a:gsLst>
                <a:gs pos="0">
                  <a:srgbClr val="034E55">
                    <a:alpha val="100000"/>
                  </a:srgbClr>
                </a:gs>
                <a:gs pos="100000">
                  <a:srgbClr val="022A2E">
                    <a:alpha val="100000"/>
                  </a:srgbClr>
                </a:gs>
              </a:gsLst>
              <a:lin ang="2700000"/>
            </a:gradFill>
          </p:spPr>
        </p:sp>
        <p:sp>
          <p:nvSpPr>
            <p:cNvPr id="27" name="TextBox 27"/>
            <p:cNvSpPr txBox="1"/>
            <p:nvPr/>
          </p:nvSpPr>
          <p:spPr>
            <a:xfrm>
              <a:off x="0" y="-38100"/>
              <a:ext cx="940337" cy="1118929"/>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6051236" y="3415216"/>
            <a:ext cx="3897989" cy="2549288"/>
          </a:xfrm>
          <a:prstGeom prst="rect">
            <a:avLst/>
          </a:prstGeom>
        </p:spPr>
        <p:txBody>
          <a:bodyPr wrap="square" lIns="0" tIns="0" rIns="0" bIns="0" rtlCol="0" anchor="t">
            <a:spAutoFit/>
          </a:bodyPr>
          <a:lstStyle/>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Diminished Productivity</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Loss of Knowledge &amp; Experience</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Loss of Clients and business associated with the departing employee</a:t>
            </a:r>
          </a:p>
          <a:p>
            <a:pPr algn="just">
              <a:lnSpc>
                <a:spcPts val="2520"/>
              </a:lnSpc>
            </a:pPr>
            <a:endParaRPr lang="en-US" sz="1800" dirty="0">
              <a:solidFill>
                <a:srgbClr val="FFFFFF"/>
              </a:solidFill>
              <a:latin typeface="Poppins"/>
              <a:ea typeface="Poppins"/>
              <a:cs typeface="Poppins"/>
              <a:sym typeface="Poppins"/>
            </a:endParaRPr>
          </a:p>
        </p:txBody>
      </p:sp>
      <p:sp>
        <p:nvSpPr>
          <p:cNvPr id="31" name="TextBox 31"/>
          <p:cNvSpPr txBox="1"/>
          <p:nvPr/>
        </p:nvSpPr>
        <p:spPr>
          <a:xfrm>
            <a:off x="10284984" y="3359020"/>
            <a:ext cx="3672135" cy="2869888"/>
          </a:xfrm>
          <a:prstGeom prst="rect">
            <a:avLst/>
          </a:prstGeom>
        </p:spPr>
        <p:txBody>
          <a:bodyPr wrap="square" lIns="0" tIns="0" rIns="0" bIns="0" rtlCol="0" anchor="t">
            <a:spAutoFit/>
          </a:bodyPr>
          <a:lstStyle/>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Negative Impact on team members</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Excessive burden of workload to those left behind</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Loss of revenue and increased cost of hiring new staff</a:t>
            </a:r>
          </a:p>
        </p:txBody>
      </p:sp>
      <p:sp>
        <p:nvSpPr>
          <p:cNvPr id="33" name="TextBox 33"/>
          <p:cNvSpPr txBox="1"/>
          <p:nvPr/>
        </p:nvSpPr>
        <p:spPr>
          <a:xfrm>
            <a:off x="14290420" y="3415216"/>
            <a:ext cx="3760472" cy="1908086"/>
          </a:xfrm>
          <a:prstGeom prst="rect">
            <a:avLst/>
          </a:prstGeom>
        </p:spPr>
        <p:txBody>
          <a:bodyPr wrap="square" lIns="0" tIns="0" rIns="0" bIns="0" rtlCol="0" anchor="t">
            <a:spAutoFit/>
          </a:bodyPr>
          <a:lstStyle/>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Benefit to the competitor</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Fall behind scheduled projects</a:t>
            </a:r>
          </a:p>
          <a:p>
            <a:pPr algn="just">
              <a:lnSpc>
                <a:spcPts val="2520"/>
              </a:lnSpc>
            </a:pPr>
            <a:endParaRPr lang="en-US" dirty="0">
              <a:solidFill>
                <a:srgbClr val="FFFFFF"/>
              </a:solidFill>
              <a:latin typeface="Poppins"/>
              <a:ea typeface="Poppins"/>
              <a:cs typeface="Poppins"/>
              <a:sym typeface="Poppins"/>
            </a:endParaRPr>
          </a:p>
          <a:p>
            <a:pPr marL="285750" indent="-285750" algn="just">
              <a:lnSpc>
                <a:spcPts val="2520"/>
              </a:lnSpc>
              <a:buFont typeface="Arial" panose="020B0604020202020204" pitchFamily="34" charset="0"/>
              <a:buChar char="•"/>
            </a:pPr>
            <a:r>
              <a:rPr lang="en-US" dirty="0">
                <a:solidFill>
                  <a:srgbClr val="FFFFFF"/>
                </a:solidFill>
                <a:latin typeface="Poppins"/>
                <a:ea typeface="Poppins"/>
                <a:cs typeface="Poppins"/>
                <a:sym typeface="Poppins"/>
              </a:rPr>
              <a:t>Never ending cycle of hiring</a:t>
            </a:r>
          </a:p>
        </p:txBody>
      </p:sp>
      <p:pic>
        <p:nvPicPr>
          <p:cNvPr id="34" name="Picture 33">
            <a:extLst>
              <a:ext uri="{FF2B5EF4-FFF2-40B4-BE49-F238E27FC236}">
                <a16:creationId xmlns:a16="http://schemas.microsoft.com/office/drawing/2014/main" id="{D3D44946-EABC-97A0-9C86-D8DEBB29D1D7}"/>
              </a:ext>
            </a:extLst>
          </p:cNvPr>
          <p:cNvPicPr>
            <a:picLocks noChangeAspect="1"/>
          </p:cNvPicPr>
          <p:nvPr/>
        </p:nvPicPr>
        <p:blipFill rotWithShape="1">
          <a:blip r:embed="rId2"/>
          <a:srcRect l="9326" r="18192" b="17337"/>
          <a:stretch/>
        </p:blipFill>
        <p:spPr>
          <a:xfrm>
            <a:off x="14933529" y="353705"/>
            <a:ext cx="1524000" cy="1313666"/>
          </a:xfrm>
          <a:prstGeom prst="rect">
            <a:avLst/>
          </a:prstGeom>
        </p:spPr>
      </p:pic>
      <p:pic>
        <p:nvPicPr>
          <p:cNvPr id="36" name="Picture 35">
            <a:extLst>
              <a:ext uri="{FF2B5EF4-FFF2-40B4-BE49-F238E27FC236}">
                <a16:creationId xmlns:a16="http://schemas.microsoft.com/office/drawing/2014/main" id="{80403FD6-39F1-3493-B201-18718C5D2DDD}"/>
              </a:ext>
            </a:extLst>
          </p:cNvPr>
          <p:cNvPicPr>
            <a:picLocks noChangeAspect="1"/>
          </p:cNvPicPr>
          <p:nvPr/>
        </p:nvPicPr>
        <p:blipFill>
          <a:blip r:embed="rId3"/>
          <a:stretch>
            <a:fillRect/>
          </a:stretch>
        </p:blipFill>
        <p:spPr>
          <a:xfrm>
            <a:off x="8585530" y="8439501"/>
            <a:ext cx="1329043" cy="1085182"/>
          </a:xfrm>
          <a:prstGeom prst="rect">
            <a:avLst/>
          </a:prstGeom>
        </p:spPr>
      </p:pic>
      <p:pic>
        <p:nvPicPr>
          <p:cNvPr id="28" name="Picture 27">
            <a:extLst>
              <a:ext uri="{FF2B5EF4-FFF2-40B4-BE49-F238E27FC236}">
                <a16:creationId xmlns:a16="http://schemas.microsoft.com/office/drawing/2014/main" id="{FA1E502E-594D-D4C0-403A-60CC925EC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287306"/>
            <a:ext cx="5212479" cy="4382487"/>
          </a:xfrm>
          <a:prstGeom prst="rect">
            <a:avLst/>
          </a:prstGeom>
        </p:spPr>
      </p:pic>
    </p:spTree>
    <p:extLst>
      <p:ext uri="{BB962C8B-B14F-4D97-AF65-F5344CB8AC3E}">
        <p14:creationId xmlns:p14="http://schemas.microsoft.com/office/powerpoint/2010/main" val="3957016475"/>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56196" y="319970"/>
            <a:ext cx="6369938" cy="6758555"/>
          </a:xfrm>
          <a:custGeom>
            <a:avLst/>
            <a:gdLst/>
            <a:ahLst/>
            <a:cxnLst/>
            <a:rect l="l" t="t" r="r" b="b"/>
            <a:pathLst>
              <a:path w="6369938" h="6758555">
                <a:moveTo>
                  <a:pt x="0" y="0"/>
                </a:moveTo>
                <a:lnTo>
                  <a:pt x="6369938" y="0"/>
                </a:lnTo>
                <a:lnTo>
                  <a:pt x="6369938" y="6758554"/>
                </a:lnTo>
                <a:lnTo>
                  <a:pt x="0" y="67585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848601" y="-514350"/>
            <a:ext cx="11418224" cy="11445880"/>
            <a:chOff x="0" y="0"/>
            <a:chExt cx="2840730" cy="3014553"/>
          </a:xfrm>
        </p:grpSpPr>
        <p:sp>
          <p:nvSpPr>
            <p:cNvPr id="4" name="Freeform 4"/>
            <p:cNvSpPr/>
            <p:nvPr/>
          </p:nvSpPr>
          <p:spPr>
            <a:xfrm>
              <a:off x="0" y="0"/>
              <a:ext cx="2840730" cy="3014553"/>
            </a:xfrm>
            <a:custGeom>
              <a:avLst/>
              <a:gdLst/>
              <a:ahLst/>
              <a:cxnLst/>
              <a:rect l="l" t="t" r="r" b="b"/>
              <a:pathLst>
                <a:path w="2840730" h="3014553">
                  <a:moveTo>
                    <a:pt x="0" y="0"/>
                  </a:moveTo>
                  <a:lnTo>
                    <a:pt x="2840730" y="0"/>
                  </a:lnTo>
                  <a:lnTo>
                    <a:pt x="2840730" y="3014553"/>
                  </a:lnTo>
                  <a:lnTo>
                    <a:pt x="0" y="3014553"/>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5" name="TextBox 5"/>
            <p:cNvSpPr txBox="1"/>
            <p:nvPr/>
          </p:nvSpPr>
          <p:spPr>
            <a:xfrm>
              <a:off x="0" y="-38100"/>
              <a:ext cx="2840730" cy="305265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164764" y="-436683"/>
            <a:ext cx="10785897" cy="11445880"/>
            <a:chOff x="0" y="0"/>
            <a:chExt cx="2840730" cy="3014553"/>
          </a:xfrm>
        </p:grpSpPr>
        <p:sp>
          <p:nvSpPr>
            <p:cNvPr id="7" name="Freeform 7"/>
            <p:cNvSpPr/>
            <p:nvPr/>
          </p:nvSpPr>
          <p:spPr>
            <a:xfrm>
              <a:off x="0" y="0"/>
              <a:ext cx="2840730" cy="3014553"/>
            </a:xfrm>
            <a:custGeom>
              <a:avLst/>
              <a:gdLst/>
              <a:ahLst/>
              <a:cxnLst/>
              <a:rect l="l" t="t" r="r" b="b"/>
              <a:pathLst>
                <a:path w="2840730" h="3014553">
                  <a:moveTo>
                    <a:pt x="0" y="0"/>
                  </a:moveTo>
                  <a:lnTo>
                    <a:pt x="2840730" y="0"/>
                  </a:lnTo>
                  <a:lnTo>
                    <a:pt x="2840730" y="3014553"/>
                  </a:lnTo>
                  <a:lnTo>
                    <a:pt x="0" y="3014553"/>
                  </a:lnTo>
                  <a:close/>
                </a:path>
              </a:pathLst>
            </a:custGeom>
            <a:solidFill>
              <a:srgbClr val="FFFFFF"/>
            </a:solidFill>
          </p:spPr>
        </p:sp>
        <p:sp>
          <p:nvSpPr>
            <p:cNvPr id="8" name="TextBox 8"/>
            <p:cNvSpPr txBox="1"/>
            <p:nvPr/>
          </p:nvSpPr>
          <p:spPr>
            <a:xfrm>
              <a:off x="0" y="-38100"/>
              <a:ext cx="2840730" cy="305265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646835" y="371541"/>
            <a:ext cx="6584159" cy="1231106"/>
          </a:xfrm>
          <a:prstGeom prst="rect">
            <a:avLst/>
          </a:prstGeom>
        </p:spPr>
        <p:txBody>
          <a:bodyPr lIns="0" tIns="0" rIns="0" bIns="0" rtlCol="0" anchor="t">
            <a:spAutoFit/>
          </a:bodyPr>
          <a:lstStyle/>
          <a:p>
            <a:pPr algn="l">
              <a:lnSpc>
                <a:spcPts val="9568"/>
              </a:lnSpc>
            </a:pPr>
            <a:r>
              <a:rPr lang="en-US" sz="9200" dirty="0">
                <a:solidFill>
                  <a:srgbClr val="023034"/>
                </a:solidFill>
                <a:latin typeface="Montserrat Ultra-Bold"/>
                <a:ea typeface="Montserrat Ultra-Bold"/>
                <a:cs typeface="Montserrat Ultra-Bold"/>
                <a:sym typeface="Montserrat Ultra-Bold"/>
              </a:rPr>
              <a:t>QUOTES</a:t>
            </a:r>
          </a:p>
        </p:txBody>
      </p:sp>
      <p:pic>
        <p:nvPicPr>
          <p:cNvPr id="11" name="Picture 10">
            <a:extLst>
              <a:ext uri="{FF2B5EF4-FFF2-40B4-BE49-F238E27FC236}">
                <a16:creationId xmlns:a16="http://schemas.microsoft.com/office/drawing/2014/main" id="{E297E2AB-5554-51F1-799F-3557413A1EC6}"/>
              </a:ext>
            </a:extLst>
          </p:cNvPr>
          <p:cNvPicPr>
            <a:picLocks noChangeAspect="1"/>
          </p:cNvPicPr>
          <p:nvPr/>
        </p:nvPicPr>
        <p:blipFill>
          <a:blip r:embed="rId4"/>
          <a:stretch>
            <a:fillRect/>
          </a:stretch>
        </p:blipFill>
        <p:spPr>
          <a:xfrm>
            <a:off x="12573000" y="9387638"/>
            <a:ext cx="1329043" cy="1085182"/>
          </a:xfrm>
          <a:prstGeom prst="rect">
            <a:avLst/>
          </a:prstGeom>
        </p:spPr>
      </p:pic>
      <p:pic>
        <p:nvPicPr>
          <p:cNvPr id="12" name="Picture 11">
            <a:extLst>
              <a:ext uri="{FF2B5EF4-FFF2-40B4-BE49-F238E27FC236}">
                <a16:creationId xmlns:a16="http://schemas.microsoft.com/office/drawing/2014/main" id="{A77A9A8A-E7C8-F658-4926-D2CF21AE9A15}"/>
              </a:ext>
            </a:extLst>
          </p:cNvPr>
          <p:cNvPicPr>
            <a:picLocks noChangeAspect="1"/>
          </p:cNvPicPr>
          <p:nvPr/>
        </p:nvPicPr>
        <p:blipFill>
          <a:blip r:embed="rId5"/>
          <a:stretch>
            <a:fillRect/>
          </a:stretch>
        </p:blipFill>
        <p:spPr>
          <a:xfrm>
            <a:off x="8331066" y="2017745"/>
            <a:ext cx="2746319" cy="3432899"/>
          </a:xfrm>
          <a:prstGeom prst="rect">
            <a:avLst/>
          </a:prstGeom>
        </p:spPr>
      </p:pic>
      <p:pic>
        <p:nvPicPr>
          <p:cNvPr id="13" name="Picture 12">
            <a:extLst>
              <a:ext uri="{FF2B5EF4-FFF2-40B4-BE49-F238E27FC236}">
                <a16:creationId xmlns:a16="http://schemas.microsoft.com/office/drawing/2014/main" id="{399E2D73-9CDA-2CC8-FE60-69C1A88085DC}"/>
              </a:ext>
            </a:extLst>
          </p:cNvPr>
          <p:cNvPicPr>
            <a:picLocks noChangeAspect="1"/>
          </p:cNvPicPr>
          <p:nvPr/>
        </p:nvPicPr>
        <p:blipFill>
          <a:blip r:embed="rId6"/>
          <a:stretch>
            <a:fillRect/>
          </a:stretch>
        </p:blipFill>
        <p:spPr>
          <a:xfrm>
            <a:off x="8158348" y="5581786"/>
            <a:ext cx="4402600" cy="4618635"/>
          </a:xfrm>
          <a:prstGeom prst="rect">
            <a:avLst/>
          </a:prstGeom>
        </p:spPr>
      </p:pic>
      <p:pic>
        <p:nvPicPr>
          <p:cNvPr id="14" name="Picture 13">
            <a:extLst>
              <a:ext uri="{FF2B5EF4-FFF2-40B4-BE49-F238E27FC236}">
                <a16:creationId xmlns:a16="http://schemas.microsoft.com/office/drawing/2014/main" id="{AD09874A-AC60-505D-D429-3D08D634735D}"/>
              </a:ext>
            </a:extLst>
          </p:cNvPr>
          <p:cNvPicPr>
            <a:picLocks noChangeAspect="1"/>
          </p:cNvPicPr>
          <p:nvPr/>
        </p:nvPicPr>
        <p:blipFill rotWithShape="1">
          <a:blip r:embed="rId7"/>
          <a:srcRect l="5393" t="14408" r="13179" b="15105"/>
          <a:stretch/>
        </p:blipFill>
        <p:spPr>
          <a:xfrm>
            <a:off x="12330739" y="6028235"/>
            <a:ext cx="5210975" cy="3276600"/>
          </a:xfrm>
          <a:prstGeom prst="rect">
            <a:avLst/>
          </a:prstGeom>
        </p:spPr>
      </p:pic>
      <p:pic>
        <p:nvPicPr>
          <p:cNvPr id="15" name="Picture 14">
            <a:extLst>
              <a:ext uri="{FF2B5EF4-FFF2-40B4-BE49-F238E27FC236}">
                <a16:creationId xmlns:a16="http://schemas.microsoft.com/office/drawing/2014/main" id="{DE2A5004-0B6C-C824-CBC9-646532E30DF6}"/>
              </a:ext>
            </a:extLst>
          </p:cNvPr>
          <p:cNvPicPr>
            <a:picLocks noChangeAspect="1"/>
          </p:cNvPicPr>
          <p:nvPr/>
        </p:nvPicPr>
        <p:blipFill rotWithShape="1">
          <a:blip r:embed="rId8"/>
          <a:srcRect t="11283" r="30774" b="17606"/>
          <a:stretch/>
        </p:blipFill>
        <p:spPr>
          <a:xfrm>
            <a:off x="11243687" y="2053173"/>
            <a:ext cx="3692540" cy="3363007"/>
          </a:xfrm>
          <a:prstGeom prst="rect">
            <a:avLst/>
          </a:prstGeom>
        </p:spPr>
      </p:pic>
      <p:pic>
        <p:nvPicPr>
          <p:cNvPr id="16" name="Picture 15">
            <a:extLst>
              <a:ext uri="{FF2B5EF4-FFF2-40B4-BE49-F238E27FC236}">
                <a16:creationId xmlns:a16="http://schemas.microsoft.com/office/drawing/2014/main" id="{07BA6099-3BD8-60A5-92B8-8E00D62EDE25}"/>
              </a:ext>
            </a:extLst>
          </p:cNvPr>
          <p:cNvPicPr>
            <a:picLocks noChangeAspect="1"/>
          </p:cNvPicPr>
          <p:nvPr/>
        </p:nvPicPr>
        <p:blipFill rotWithShape="1">
          <a:blip r:embed="rId9"/>
          <a:srcRect l="5334" t="14619" r="17334" b="13953"/>
          <a:stretch/>
        </p:blipFill>
        <p:spPr>
          <a:xfrm>
            <a:off x="15102529" y="2017745"/>
            <a:ext cx="2743200" cy="3363007"/>
          </a:xfrm>
          <a:prstGeom prst="rect">
            <a:avLst/>
          </a:prstGeom>
        </p:spPr>
      </p:pic>
      <p:pic>
        <p:nvPicPr>
          <p:cNvPr id="10" name="Picture 9">
            <a:extLst>
              <a:ext uri="{FF2B5EF4-FFF2-40B4-BE49-F238E27FC236}">
                <a16:creationId xmlns:a16="http://schemas.microsoft.com/office/drawing/2014/main" id="{F5E3D846-8AA0-E514-7834-7392B3FFB536}"/>
              </a:ext>
            </a:extLst>
          </p:cNvPr>
          <p:cNvPicPr>
            <a:picLocks noChangeAspect="1"/>
          </p:cNvPicPr>
          <p:nvPr/>
        </p:nvPicPr>
        <p:blipFill>
          <a:blip r:embed="rId10">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304800" y="7078525"/>
            <a:ext cx="7227637" cy="3208475"/>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2566439">
            <a:off x="592274" y="3094896"/>
            <a:ext cx="2661596" cy="10671920"/>
            <a:chOff x="0" y="0"/>
            <a:chExt cx="700997" cy="2810712"/>
          </a:xfrm>
        </p:grpSpPr>
        <p:sp>
          <p:nvSpPr>
            <p:cNvPr id="3" name="Freeform 3"/>
            <p:cNvSpPr/>
            <p:nvPr/>
          </p:nvSpPr>
          <p:spPr>
            <a:xfrm>
              <a:off x="0" y="0"/>
              <a:ext cx="700997" cy="2810712"/>
            </a:xfrm>
            <a:custGeom>
              <a:avLst/>
              <a:gdLst/>
              <a:ahLst/>
              <a:cxnLst/>
              <a:rect l="l" t="t" r="r" b="b"/>
              <a:pathLst>
                <a:path w="700997" h="2810712">
                  <a:moveTo>
                    <a:pt x="0" y="0"/>
                  </a:moveTo>
                  <a:lnTo>
                    <a:pt x="700997" y="0"/>
                  </a:lnTo>
                  <a:lnTo>
                    <a:pt x="700997" y="2810712"/>
                  </a:lnTo>
                  <a:lnTo>
                    <a:pt x="0" y="2810712"/>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0" y="-38100"/>
              <a:ext cx="700997" cy="284881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566439">
            <a:off x="16071352" y="-2755403"/>
            <a:ext cx="2661596" cy="10671920"/>
            <a:chOff x="0" y="0"/>
            <a:chExt cx="700997" cy="2810712"/>
          </a:xfrm>
        </p:grpSpPr>
        <p:sp>
          <p:nvSpPr>
            <p:cNvPr id="6" name="Freeform 6"/>
            <p:cNvSpPr/>
            <p:nvPr/>
          </p:nvSpPr>
          <p:spPr>
            <a:xfrm>
              <a:off x="0" y="0"/>
              <a:ext cx="700997" cy="2810712"/>
            </a:xfrm>
            <a:custGeom>
              <a:avLst/>
              <a:gdLst/>
              <a:ahLst/>
              <a:cxnLst/>
              <a:rect l="l" t="t" r="r" b="b"/>
              <a:pathLst>
                <a:path w="700997" h="2810712">
                  <a:moveTo>
                    <a:pt x="0" y="0"/>
                  </a:moveTo>
                  <a:lnTo>
                    <a:pt x="700997" y="0"/>
                  </a:lnTo>
                  <a:lnTo>
                    <a:pt x="700997" y="2810712"/>
                  </a:lnTo>
                  <a:lnTo>
                    <a:pt x="0" y="2810712"/>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7" name="TextBox 7"/>
            <p:cNvSpPr txBox="1"/>
            <p:nvPr/>
          </p:nvSpPr>
          <p:spPr>
            <a:xfrm>
              <a:off x="0" y="-38100"/>
              <a:ext cx="700997" cy="284881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566439">
            <a:off x="95386" y="456061"/>
            <a:ext cx="630281" cy="8413033"/>
            <a:chOff x="0" y="0"/>
            <a:chExt cx="166000" cy="2215778"/>
          </a:xfrm>
        </p:grpSpPr>
        <p:sp>
          <p:nvSpPr>
            <p:cNvPr id="9" name="Freeform 9"/>
            <p:cNvSpPr/>
            <p:nvPr/>
          </p:nvSpPr>
          <p:spPr>
            <a:xfrm>
              <a:off x="0" y="0"/>
              <a:ext cx="166000" cy="2215778"/>
            </a:xfrm>
            <a:custGeom>
              <a:avLst/>
              <a:gdLst/>
              <a:ahLst/>
              <a:cxnLst/>
              <a:rect l="l" t="t" r="r" b="b"/>
              <a:pathLst>
                <a:path w="166000" h="2215778">
                  <a:moveTo>
                    <a:pt x="0" y="0"/>
                  </a:moveTo>
                  <a:lnTo>
                    <a:pt x="166000" y="0"/>
                  </a:lnTo>
                  <a:lnTo>
                    <a:pt x="166000" y="2215778"/>
                  </a:lnTo>
                  <a:lnTo>
                    <a:pt x="0" y="2215778"/>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10" name="TextBox 10"/>
            <p:cNvSpPr txBox="1"/>
            <p:nvPr/>
          </p:nvSpPr>
          <p:spPr>
            <a:xfrm>
              <a:off x="0" y="-38100"/>
              <a:ext cx="166000" cy="225387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566439">
            <a:off x="17972860" y="1285127"/>
            <a:ext cx="630281" cy="8413033"/>
            <a:chOff x="0" y="0"/>
            <a:chExt cx="166000" cy="2215778"/>
          </a:xfrm>
        </p:grpSpPr>
        <p:sp>
          <p:nvSpPr>
            <p:cNvPr id="12" name="Freeform 12"/>
            <p:cNvSpPr/>
            <p:nvPr/>
          </p:nvSpPr>
          <p:spPr>
            <a:xfrm>
              <a:off x="0" y="0"/>
              <a:ext cx="166000" cy="2215778"/>
            </a:xfrm>
            <a:custGeom>
              <a:avLst/>
              <a:gdLst/>
              <a:ahLst/>
              <a:cxnLst/>
              <a:rect l="l" t="t" r="r" b="b"/>
              <a:pathLst>
                <a:path w="166000" h="2215778">
                  <a:moveTo>
                    <a:pt x="0" y="0"/>
                  </a:moveTo>
                  <a:lnTo>
                    <a:pt x="166000" y="0"/>
                  </a:lnTo>
                  <a:lnTo>
                    <a:pt x="166000" y="2215778"/>
                  </a:lnTo>
                  <a:lnTo>
                    <a:pt x="0" y="2215778"/>
                  </a:ln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13" name="TextBox 13"/>
            <p:cNvSpPr txBox="1"/>
            <p:nvPr/>
          </p:nvSpPr>
          <p:spPr>
            <a:xfrm>
              <a:off x="0" y="-38100"/>
              <a:ext cx="166000" cy="225387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918701" y="3110446"/>
            <a:ext cx="8450598" cy="4409008"/>
          </a:xfrm>
          <a:prstGeom prst="rect">
            <a:avLst/>
          </a:prstGeom>
        </p:spPr>
        <p:txBody>
          <a:bodyPr lIns="0" tIns="0" rIns="0" bIns="0" rtlCol="0" anchor="t">
            <a:spAutoFit/>
          </a:bodyPr>
          <a:lstStyle/>
          <a:p>
            <a:pPr algn="ctr">
              <a:lnSpc>
                <a:spcPts val="16969"/>
              </a:lnSpc>
            </a:pPr>
            <a:r>
              <a:rPr lang="en-US" sz="17141">
                <a:solidFill>
                  <a:srgbClr val="FFFFFF"/>
                </a:solidFill>
                <a:latin typeface="Montserrat Ultra-Bold"/>
                <a:ea typeface="Montserrat Ultra-Bold"/>
                <a:cs typeface="Montserrat Ultra-Bold"/>
                <a:sym typeface="Montserrat Ultra-Bold"/>
              </a:rPr>
              <a:t>Thank you</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1191B">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01056" y="0"/>
            <a:ext cx="16768063" cy="10287000"/>
            <a:chOff x="0" y="0"/>
            <a:chExt cx="1156123" cy="709267"/>
          </a:xfrm>
        </p:grpSpPr>
        <p:sp>
          <p:nvSpPr>
            <p:cNvPr id="3" name="Freeform 3"/>
            <p:cNvSpPr/>
            <p:nvPr/>
          </p:nvSpPr>
          <p:spPr>
            <a:xfrm>
              <a:off x="0" y="0"/>
              <a:ext cx="1150270" cy="709267"/>
            </a:xfrm>
            <a:custGeom>
              <a:avLst/>
              <a:gdLst/>
              <a:ahLst/>
              <a:cxnLst/>
              <a:rect l="l" t="t" r="r" b="b"/>
              <a:pathLst>
                <a:path w="1150270" h="709267">
                  <a:moveTo>
                    <a:pt x="921989" y="0"/>
                  </a:moveTo>
                  <a:lnTo>
                    <a:pt x="30934" y="0"/>
                  </a:lnTo>
                  <a:cubicBezTo>
                    <a:pt x="13850" y="0"/>
                    <a:pt x="0" y="13850"/>
                    <a:pt x="0" y="30934"/>
                  </a:cubicBezTo>
                  <a:lnTo>
                    <a:pt x="0" y="678333"/>
                  </a:lnTo>
                  <a:cubicBezTo>
                    <a:pt x="0" y="695417"/>
                    <a:pt x="13850" y="709267"/>
                    <a:pt x="30934" y="709267"/>
                  </a:cubicBezTo>
                  <a:lnTo>
                    <a:pt x="921989" y="709267"/>
                  </a:lnTo>
                  <a:cubicBezTo>
                    <a:pt x="941121" y="709267"/>
                    <a:pt x="958790" y="699027"/>
                    <a:pt x="968302" y="682427"/>
                  </a:cubicBezTo>
                  <a:lnTo>
                    <a:pt x="1140744" y="381474"/>
                  </a:lnTo>
                  <a:cubicBezTo>
                    <a:pt x="1150270" y="364848"/>
                    <a:pt x="1150270" y="344419"/>
                    <a:pt x="1140744" y="327793"/>
                  </a:cubicBezTo>
                  <a:lnTo>
                    <a:pt x="968302" y="26840"/>
                  </a:lnTo>
                  <a:cubicBezTo>
                    <a:pt x="958790" y="10240"/>
                    <a:pt x="941121" y="0"/>
                    <a:pt x="921989" y="0"/>
                  </a:cubicBezTo>
                  <a:close/>
                </a:path>
              </a:pathLst>
            </a:custGeom>
            <a:gradFill rotWithShape="1">
              <a:gsLst>
                <a:gs pos="0">
                  <a:srgbClr val="AFD255">
                    <a:alpha val="100000"/>
                  </a:srgbClr>
                </a:gs>
                <a:gs pos="100000">
                  <a:srgbClr val="D8FF72">
                    <a:alpha val="0"/>
                  </a:srgbClr>
                </a:gs>
              </a:gsLst>
              <a:lin ang="0"/>
            </a:gradFill>
          </p:spPr>
        </p:sp>
        <p:sp>
          <p:nvSpPr>
            <p:cNvPr id="4" name="TextBox 4"/>
            <p:cNvSpPr txBox="1"/>
            <p:nvPr/>
          </p:nvSpPr>
          <p:spPr>
            <a:xfrm>
              <a:off x="0" y="-38100"/>
              <a:ext cx="1041823" cy="7473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1056" y="0"/>
            <a:ext cx="15476147" cy="10287000"/>
            <a:chOff x="0" y="0"/>
            <a:chExt cx="1067048" cy="709267"/>
          </a:xfrm>
        </p:grpSpPr>
        <p:sp>
          <p:nvSpPr>
            <p:cNvPr id="6" name="Freeform 6"/>
            <p:cNvSpPr/>
            <p:nvPr/>
          </p:nvSpPr>
          <p:spPr>
            <a:xfrm>
              <a:off x="0" y="0"/>
              <a:ext cx="1060707" cy="709267"/>
            </a:xfrm>
            <a:custGeom>
              <a:avLst/>
              <a:gdLst/>
              <a:ahLst/>
              <a:cxnLst/>
              <a:rect l="l" t="t" r="r" b="b"/>
              <a:pathLst>
                <a:path w="1060707" h="709267">
                  <a:moveTo>
                    <a:pt x="830331" y="0"/>
                  </a:moveTo>
                  <a:lnTo>
                    <a:pt x="33517" y="0"/>
                  </a:lnTo>
                  <a:cubicBezTo>
                    <a:pt x="24627" y="0"/>
                    <a:pt x="16102" y="3531"/>
                    <a:pt x="9817" y="9817"/>
                  </a:cubicBezTo>
                  <a:cubicBezTo>
                    <a:pt x="3531" y="16102"/>
                    <a:pt x="0" y="24627"/>
                    <a:pt x="0" y="33517"/>
                  </a:cubicBezTo>
                  <a:lnTo>
                    <a:pt x="0" y="675751"/>
                  </a:lnTo>
                  <a:cubicBezTo>
                    <a:pt x="0" y="684640"/>
                    <a:pt x="3531" y="693165"/>
                    <a:pt x="9817" y="699450"/>
                  </a:cubicBezTo>
                  <a:cubicBezTo>
                    <a:pt x="16102" y="705736"/>
                    <a:pt x="24627" y="709267"/>
                    <a:pt x="33517" y="709267"/>
                  </a:cubicBezTo>
                  <a:lnTo>
                    <a:pt x="830331" y="709267"/>
                  </a:lnTo>
                  <a:cubicBezTo>
                    <a:pt x="851061" y="709267"/>
                    <a:pt x="870205" y="698173"/>
                    <a:pt x="880511" y="680186"/>
                  </a:cubicBezTo>
                  <a:lnTo>
                    <a:pt x="1050385" y="383715"/>
                  </a:lnTo>
                  <a:cubicBezTo>
                    <a:pt x="1060707" y="365701"/>
                    <a:pt x="1060707" y="343566"/>
                    <a:pt x="1050385" y="325553"/>
                  </a:cubicBezTo>
                  <a:lnTo>
                    <a:pt x="880511" y="29081"/>
                  </a:lnTo>
                  <a:cubicBezTo>
                    <a:pt x="870205" y="11095"/>
                    <a:pt x="851061" y="0"/>
                    <a:pt x="830331" y="0"/>
                  </a:cubicBezTo>
                  <a:close/>
                </a:path>
              </a:pathLst>
            </a:custGeom>
            <a:solidFill>
              <a:srgbClr val="FFFFFF"/>
            </a:solidFill>
          </p:spPr>
        </p:sp>
        <p:sp>
          <p:nvSpPr>
            <p:cNvPr id="7" name="TextBox 7"/>
            <p:cNvSpPr txBox="1"/>
            <p:nvPr/>
          </p:nvSpPr>
          <p:spPr>
            <a:xfrm>
              <a:off x="0" y="-38100"/>
              <a:ext cx="952748" cy="7473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2755417" y="4140281"/>
            <a:ext cx="3129647" cy="2006437"/>
            <a:chOff x="0" y="0"/>
            <a:chExt cx="1191511" cy="763885"/>
          </a:xfrm>
        </p:grpSpPr>
        <p:sp>
          <p:nvSpPr>
            <p:cNvPr id="9" name="Freeform 9"/>
            <p:cNvSpPr/>
            <p:nvPr/>
          </p:nvSpPr>
          <p:spPr>
            <a:xfrm>
              <a:off x="80637" y="82133"/>
              <a:ext cx="1030237" cy="681752"/>
            </a:xfrm>
            <a:custGeom>
              <a:avLst/>
              <a:gdLst/>
              <a:ahLst/>
              <a:cxnLst/>
              <a:rect l="l" t="t" r="r" b="b"/>
              <a:pathLst>
                <a:path w="1030237" h="681752">
                  <a:moveTo>
                    <a:pt x="618567" y="50510"/>
                  </a:moveTo>
                  <a:lnTo>
                    <a:pt x="1007425" y="549109"/>
                  </a:lnTo>
                  <a:cubicBezTo>
                    <a:pt x="1026729" y="573860"/>
                    <a:pt x="1030237" y="607449"/>
                    <a:pt x="1016465" y="635656"/>
                  </a:cubicBezTo>
                  <a:cubicBezTo>
                    <a:pt x="1002693" y="663862"/>
                    <a:pt x="974049" y="681752"/>
                    <a:pt x="942660" y="681752"/>
                  </a:cubicBezTo>
                  <a:lnTo>
                    <a:pt x="87577" y="681752"/>
                  </a:lnTo>
                  <a:cubicBezTo>
                    <a:pt x="56188" y="681752"/>
                    <a:pt x="27544" y="663862"/>
                    <a:pt x="13772" y="635656"/>
                  </a:cubicBezTo>
                  <a:cubicBezTo>
                    <a:pt x="0" y="607449"/>
                    <a:pt x="3508" y="573860"/>
                    <a:pt x="22812" y="549109"/>
                  </a:cubicBezTo>
                  <a:lnTo>
                    <a:pt x="411669" y="50510"/>
                  </a:lnTo>
                  <a:cubicBezTo>
                    <a:pt x="436529" y="18635"/>
                    <a:pt x="474695" y="0"/>
                    <a:pt x="515118" y="0"/>
                  </a:cubicBezTo>
                  <a:cubicBezTo>
                    <a:pt x="555542" y="0"/>
                    <a:pt x="593708" y="18635"/>
                    <a:pt x="618567" y="50510"/>
                  </a:cubicBezTo>
                  <a:close/>
                </a:path>
              </a:pathLst>
            </a:custGeom>
            <a:solidFill>
              <a:srgbClr val="36846B"/>
            </a:solidFill>
          </p:spPr>
        </p:sp>
        <p:sp>
          <p:nvSpPr>
            <p:cNvPr id="10" name="TextBox 10"/>
            <p:cNvSpPr txBox="1"/>
            <p:nvPr/>
          </p:nvSpPr>
          <p:spPr>
            <a:xfrm>
              <a:off x="186174" y="316561"/>
              <a:ext cx="819164" cy="39276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8700" y="8908926"/>
            <a:ext cx="9651315" cy="698749"/>
            <a:chOff x="0" y="0"/>
            <a:chExt cx="2541910" cy="184033"/>
          </a:xfrm>
        </p:grpSpPr>
        <p:sp>
          <p:nvSpPr>
            <p:cNvPr id="12" name="Freeform 12"/>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3" name="TextBox 13"/>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013882" y="9111947"/>
            <a:ext cx="292706" cy="292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352728" y="910508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28700" y="4202016"/>
            <a:ext cx="11250524" cy="3599659"/>
            <a:chOff x="0" y="0"/>
            <a:chExt cx="2963101" cy="948058"/>
          </a:xfrm>
        </p:grpSpPr>
        <p:sp>
          <p:nvSpPr>
            <p:cNvPr id="21" name="Freeform 21"/>
            <p:cNvSpPr/>
            <p:nvPr/>
          </p:nvSpPr>
          <p:spPr>
            <a:xfrm>
              <a:off x="0" y="0"/>
              <a:ext cx="2963101" cy="948058"/>
            </a:xfrm>
            <a:custGeom>
              <a:avLst/>
              <a:gdLst/>
              <a:ahLst/>
              <a:cxnLst/>
              <a:rect l="l" t="t" r="r" b="b"/>
              <a:pathLst>
                <a:path w="2963101" h="948058">
                  <a:moveTo>
                    <a:pt x="24085" y="0"/>
                  </a:moveTo>
                  <a:lnTo>
                    <a:pt x="2939016" y="0"/>
                  </a:lnTo>
                  <a:cubicBezTo>
                    <a:pt x="2952318" y="0"/>
                    <a:pt x="2963101" y="10783"/>
                    <a:pt x="2963101" y="24085"/>
                  </a:cubicBezTo>
                  <a:lnTo>
                    <a:pt x="2963101" y="923973"/>
                  </a:lnTo>
                  <a:cubicBezTo>
                    <a:pt x="2963101" y="937275"/>
                    <a:pt x="2952318" y="948058"/>
                    <a:pt x="2939016" y="948058"/>
                  </a:cubicBezTo>
                  <a:lnTo>
                    <a:pt x="24085" y="948058"/>
                  </a:lnTo>
                  <a:cubicBezTo>
                    <a:pt x="10783" y="948058"/>
                    <a:pt x="0" y="937275"/>
                    <a:pt x="0" y="923973"/>
                  </a:cubicBezTo>
                  <a:lnTo>
                    <a:pt x="0" y="24085"/>
                  </a:lnTo>
                  <a:cubicBezTo>
                    <a:pt x="0" y="10783"/>
                    <a:pt x="10783" y="0"/>
                    <a:pt x="24085" y="0"/>
                  </a:cubicBezTo>
                  <a:close/>
                </a:path>
              </a:pathLst>
            </a:custGeom>
            <a:solidFill>
              <a:srgbClr val="36846B"/>
            </a:solidFill>
            <a:ln cap="rnd">
              <a:noFill/>
              <a:prstDash val="solid"/>
              <a:round/>
            </a:ln>
          </p:spPr>
        </p:sp>
        <p:sp>
          <p:nvSpPr>
            <p:cNvPr id="22" name="TextBox 22"/>
            <p:cNvSpPr txBox="1"/>
            <p:nvPr/>
          </p:nvSpPr>
          <p:spPr>
            <a:xfrm>
              <a:off x="0" y="-38100"/>
              <a:ext cx="2963101" cy="986158"/>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319041" y="4433396"/>
            <a:ext cx="10755121" cy="2632075"/>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FFFFFF"/>
                </a:solidFill>
                <a:latin typeface="Poppins"/>
                <a:ea typeface="Poppins"/>
                <a:cs typeface="Poppins"/>
                <a:sym typeface="Poppins"/>
              </a:rPr>
              <a:t>The reduction in staff and employees in a company through normal means, such as retirement, resignation or death.</a:t>
            </a:r>
          </a:p>
          <a:p>
            <a:pPr marL="539749" lvl="1" indent="-269875" algn="l">
              <a:lnSpc>
                <a:spcPts val="3499"/>
              </a:lnSpc>
              <a:buFont typeface="Arial"/>
              <a:buChar char="•"/>
            </a:pPr>
            <a:r>
              <a:rPr lang="en-US" sz="2499" dirty="0">
                <a:solidFill>
                  <a:srgbClr val="FFFFFF"/>
                </a:solidFill>
                <a:latin typeface="Poppins"/>
                <a:ea typeface="Poppins"/>
                <a:cs typeface="Poppins"/>
                <a:sym typeface="Poppins"/>
              </a:rPr>
              <a:t>This is considered natural in any business and industry.</a:t>
            </a:r>
          </a:p>
          <a:p>
            <a:pPr marL="539749" lvl="1" indent="-269875" algn="l">
              <a:lnSpc>
                <a:spcPts val="3499"/>
              </a:lnSpc>
              <a:buFont typeface="Arial"/>
              <a:buChar char="•"/>
            </a:pPr>
            <a:r>
              <a:rPr lang="en-US" sz="2499" dirty="0">
                <a:solidFill>
                  <a:srgbClr val="FFFFFF"/>
                </a:solidFill>
                <a:latin typeface="Poppins"/>
                <a:ea typeface="Poppins"/>
                <a:cs typeface="Poppins"/>
                <a:sym typeface="Poppins"/>
              </a:rPr>
              <a:t>Attrition is also called Total Turnover or Wastage Rate.</a:t>
            </a:r>
          </a:p>
          <a:p>
            <a:pPr marL="539749" lvl="1" indent="-269875" algn="l">
              <a:lnSpc>
                <a:spcPts val="3499"/>
              </a:lnSpc>
              <a:buFont typeface="Arial"/>
              <a:buChar char="•"/>
            </a:pPr>
            <a:r>
              <a:rPr lang="en-US" sz="2499" dirty="0">
                <a:solidFill>
                  <a:srgbClr val="FFFFFF"/>
                </a:solidFill>
                <a:latin typeface="Poppins"/>
                <a:ea typeface="Poppins"/>
                <a:cs typeface="Poppins"/>
                <a:sym typeface="Poppins"/>
              </a:rPr>
              <a:t>Attrition is a problem that impacts all businesses, irrespective of geography, industry and size of the company.</a:t>
            </a:r>
          </a:p>
        </p:txBody>
      </p:sp>
      <p:sp>
        <p:nvSpPr>
          <p:cNvPr id="24" name="TextBox 24"/>
          <p:cNvSpPr txBox="1"/>
          <p:nvPr/>
        </p:nvSpPr>
        <p:spPr>
          <a:xfrm>
            <a:off x="1028700" y="630555"/>
            <a:ext cx="8115300" cy="929640"/>
          </a:xfrm>
          <a:prstGeom prst="rect">
            <a:avLst/>
          </a:prstGeom>
        </p:spPr>
        <p:txBody>
          <a:bodyPr lIns="0" tIns="0" rIns="0" bIns="0" rtlCol="0" anchor="t">
            <a:spAutoFit/>
          </a:bodyPr>
          <a:lstStyle/>
          <a:p>
            <a:pPr algn="l">
              <a:lnSpc>
                <a:spcPts val="6929"/>
              </a:lnSpc>
            </a:pPr>
            <a:r>
              <a:rPr lang="en-US" sz="6999">
                <a:solidFill>
                  <a:srgbClr val="023034"/>
                </a:solidFill>
                <a:latin typeface="Montserrat Bold Italics"/>
                <a:ea typeface="Montserrat Bold Italics"/>
                <a:cs typeface="Montserrat Bold Italics"/>
                <a:sym typeface="Montserrat Bold Italics"/>
              </a:rPr>
              <a:t>INTRODUCTION</a:t>
            </a:r>
          </a:p>
        </p:txBody>
      </p:sp>
      <p:sp>
        <p:nvSpPr>
          <p:cNvPr id="25" name="TextBox 25"/>
          <p:cNvSpPr txBox="1"/>
          <p:nvPr/>
        </p:nvSpPr>
        <p:spPr>
          <a:xfrm>
            <a:off x="1028700" y="2025015"/>
            <a:ext cx="11250524" cy="1755775"/>
          </a:xfrm>
          <a:prstGeom prst="rect">
            <a:avLst/>
          </a:prstGeom>
        </p:spPr>
        <p:txBody>
          <a:bodyPr lIns="0" tIns="0" rIns="0" bIns="0" rtlCol="0" anchor="t">
            <a:spAutoFit/>
          </a:bodyPr>
          <a:lstStyle/>
          <a:p>
            <a:pPr algn="just">
              <a:lnSpc>
                <a:spcPts val="3499"/>
              </a:lnSpc>
            </a:pPr>
            <a:r>
              <a:rPr lang="en-US" sz="2499" dirty="0">
                <a:solidFill>
                  <a:srgbClr val="023034"/>
                </a:solidFill>
                <a:latin typeface="Poppins"/>
                <a:ea typeface="Poppins"/>
                <a:cs typeface="Poppins"/>
                <a:sym typeface="Poppins"/>
              </a:rPr>
              <a:t>Attrition in Human Resource terminology, refers to the phenomenon of the employees leaving the company. Attrition in a company is usually measured with a metric called attrition rate, which simply measures the number of employees moving out of the company.</a:t>
            </a:r>
          </a:p>
        </p:txBody>
      </p:sp>
      <p:pic>
        <p:nvPicPr>
          <p:cNvPr id="28" name="Picture 27">
            <a:extLst>
              <a:ext uri="{FF2B5EF4-FFF2-40B4-BE49-F238E27FC236}">
                <a16:creationId xmlns:a16="http://schemas.microsoft.com/office/drawing/2014/main" id="{6C3D13C1-3129-2666-5B04-F8FE2F1C4490}"/>
              </a:ext>
            </a:extLst>
          </p:cNvPr>
          <p:cNvPicPr>
            <a:picLocks noChangeAspect="1"/>
          </p:cNvPicPr>
          <p:nvPr/>
        </p:nvPicPr>
        <p:blipFill>
          <a:blip r:embed="rId2"/>
          <a:stretch>
            <a:fillRect/>
          </a:stretch>
        </p:blipFill>
        <p:spPr>
          <a:xfrm>
            <a:off x="5322105" y="8497851"/>
            <a:ext cx="1331857" cy="1085599"/>
          </a:xfrm>
          <a:prstGeom prst="rect">
            <a:avLst/>
          </a:prstGeom>
        </p:spPr>
      </p:pic>
      <p:pic>
        <p:nvPicPr>
          <p:cNvPr id="27" name="Picture 26">
            <a:extLst>
              <a:ext uri="{FF2B5EF4-FFF2-40B4-BE49-F238E27FC236}">
                <a16:creationId xmlns:a16="http://schemas.microsoft.com/office/drawing/2014/main" id="{EF52AF74-C2E2-E792-4B60-E98FF0A8A97E}"/>
              </a:ext>
            </a:extLst>
          </p:cNvPr>
          <p:cNvPicPr>
            <a:picLocks noChangeAspect="1"/>
          </p:cNvPicPr>
          <p:nvPr/>
        </p:nvPicPr>
        <p:blipFill>
          <a:blip r:embed="rId3"/>
          <a:stretch>
            <a:fillRect/>
          </a:stretch>
        </p:blipFill>
        <p:spPr>
          <a:xfrm>
            <a:off x="8601791" y="466097"/>
            <a:ext cx="1501874" cy="1050262"/>
          </a:xfrm>
          <a:prstGeom prst="rect">
            <a:avLst/>
          </a:prstGeom>
        </p:spPr>
      </p:pic>
      <p:pic>
        <p:nvPicPr>
          <p:cNvPr id="29" name="Picture 28">
            <a:extLst>
              <a:ext uri="{FF2B5EF4-FFF2-40B4-BE49-F238E27FC236}">
                <a16:creationId xmlns:a16="http://schemas.microsoft.com/office/drawing/2014/main" id="{61A9DECE-97EC-E17C-728F-616609D1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9679" y="952500"/>
            <a:ext cx="2824756" cy="925472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1191B">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2649674" y="0"/>
            <a:ext cx="15638326" cy="10287000"/>
            <a:chOff x="0" y="0"/>
            <a:chExt cx="1078230" cy="709267"/>
          </a:xfrm>
        </p:grpSpPr>
        <p:sp>
          <p:nvSpPr>
            <p:cNvPr id="3" name="Freeform 3"/>
            <p:cNvSpPr/>
            <p:nvPr/>
          </p:nvSpPr>
          <p:spPr>
            <a:xfrm>
              <a:off x="0" y="0"/>
              <a:ext cx="1071954" cy="709267"/>
            </a:xfrm>
            <a:custGeom>
              <a:avLst/>
              <a:gdLst/>
              <a:ahLst/>
              <a:cxnLst/>
              <a:rect l="l" t="t" r="r" b="b"/>
              <a:pathLst>
                <a:path w="1071954" h="709267">
                  <a:moveTo>
                    <a:pt x="841861" y="0"/>
                  </a:moveTo>
                  <a:lnTo>
                    <a:pt x="33169" y="0"/>
                  </a:lnTo>
                  <a:cubicBezTo>
                    <a:pt x="14850" y="0"/>
                    <a:pt x="0" y="14850"/>
                    <a:pt x="0" y="33169"/>
                  </a:cubicBezTo>
                  <a:lnTo>
                    <a:pt x="0" y="676098"/>
                  </a:lnTo>
                  <a:cubicBezTo>
                    <a:pt x="0" y="684895"/>
                    <a:pt x="3495" y="693332"/>
                    <a:pt x="9715" y="699552"/>
                  </a:cubicBezTo>
                  <a:cubicBezTo>
                    <a:pt x="15935" y="705773"/>
                    <a:pt x="24372" y="709267"/>
                    <a:pt x="33169" y="709267"/>
                  </a:cubicBezTo>
                  <a:lnTo>
                    <a:pt x="841861" y="709267"/>
                  </a:lnTo>
                  <a:cubicBezTo>
                    <a:pt x="862376" y="709267"/>
                    <a:pt x="881321" y="698288"/>
                    <a:pt x="891520" y="680488"/>
                  </a:cubicBezTo>
                  <a:lnTo>
                    <a:pt x="1061740" y="383413"/>
                  </a:lnTo>
                  <a:cubicBezTo>
                    <a:pt x="1071954" y="365586"/>
                    <a:pt x="1071954" y="343681"/>
                    <a:pt x="1061740" y="325854"/>
                  </a:cubicBezTo>
                  <a:lnTo>
                    <a:pt x="891520" y="28779"/>
                  </a:lnTo>
                  <a:cubicBezTo>
                    <a:pt x="881321" y="10980"/>
                    <a:pt x="862376" y="0"/>
                    <a:pt x="841861" y="0"/>
                  </a:cubicBezTo>
                  <a:close/>
                </a:path>
              </a:pathLst>
            </a:custGeom>
            <a:gradFill rotWithShape="1">
              <a:gsLst>
                <a:gs pos="0">
                  <a:srgbClr val="AFD255">
                    <a:alpha val="100000"/>
                  </a:srgbClr>
                </a:gs>
                <a:gs pos="100000">
                  <a:srgbClr val="D8FF72">
                    <a:alpha val="0"/>
                  </a:srgbClr>
                </a:gs>
              </a:gsLst>
              <a:lin ang="0"/>
            </a:gradFill>
          </p:spPr>
        </p:sp>
        <p:sp>
          <p:nvSpPr>
            <p:cNvPr id="4" name="TextBox 4"/>
            <p:cNvSpPr txBox="1"/>
            <p:nvPr/>
          </p:nvSpPr>
          <p:spPr>
            <a:xfrm>
              <a:off x="0" y="-38100"/>
              <a:ext cx="963930" cy="7473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54547" y="0"/>
            <a:ext cx="14930817" cy="10287000"/>
            <a:chOff x="0" y="0"/>
            <a:chExt cx="1029449" cy="709267"/>
          </a:xfrm>
        </p:grpSpPr>
        <p:sp>
          <p:nvSpPr>
            <p:cNvPr id="6" name="Freeform 6"/>
            <p:cNvSpPr/>
            <p:nvPr/>
          </p:nvSpPr>
          <p:spPr>
            <a:xfrm>
              <a:off x="0" y="0"/>
              <a:ext cx="1022876" cy="709267"/>
            </a:xfrm>
            <a:custGeom>
              <a:avLst/>
              <a:gdLst/>
              <a:ahLst/>
              <a:cxnLst/>
              <a:rect l="l" t="t" r="r" b="b"/>
              <a:pathLst>
                <a:path w="1022876" h="709267">
                  <a:moveTo>
                    <a:pt x="791508" y="0"/>
                  </a:moveTo>
                  <a:lnTo>
                    <a:pt x="34741" y="0"/>
                  </a:lnTo>
                  <a:cubicBezTo>
                    <a:pt x="25527" y="0"/>
                    <a:pt x="16691" y="3660"/>
                    <a:pt x="10175" y="10175"/>
                  </a:cubicBezTo>
                  <a:cubicBezTo>
                    <a:pt x="3660" y="16691"/>
                    <a:pt x="0" y="25527"/>
                    <a:pt x="0" y="34741"/>
                  </a:cubicBezTo>
                  <a:lnTo>
                    <a:pt x="0" y="674526"/>
                  </a:lnTo>
                  <a:cubicBezTo>
                    <a:pt x="0" y="683740"/>
                    <a:pt x="3660" y="692577"/>
                    <a:pt x="10175" y="699092"/>
                  </a:cubicBezTo>
                  <a:cubicBezTo>
                    <a:pt x="16691" y="705607"/>
                    <a:pt x="25527" y="709267"/>
                    <a:pt x="34741" y="709267"/>
                  </a:cubicBezTo>
                  <a:lnTo>
                    <a:pt x="791508" y="709267"/>
                  </a:lnTo>
                  <a:cubicBezTo>
                    <a:pt x="812995" y="709267"/>
                    <a:pt x="832838" y="697767"/>
                    <a:pt x="843520" y="679124"/>
                  </a:cubicBezTo>
                  <a:lnTo>
                    <a:pt x="1012177" y="384777"/>
                  </a:lnTo>
                  <a:cubicBezTo>
                    <a:pt x="1022876" y="366105"/>
                    <a:pt x="1022876" y="343162"/>
                    <a:pt x="1012177" y="324490"/>
                  </a:cubicBezTo>
                  <a:lnTo>
                    <a:pt x="843520" y="30143"/>
                  </a:lnTo>
                  <a:cubicBezTo>
                    <a:pt x="832838" y="11500"/>
                    <a:pt x="812995" y="0"/>
                    <a:pt x="791508" y="0"/>
                  </a:cubicBezTo>
                  <a:close/>
                </a:path>
              </a:pathLst>
            </a:custGeom>
            <a:solidFill>
              <a:srgbClr val="FFFFFF"/>
            </a:solidFill>
          </p:spPr>
        </p:sp>
        <p:sp>
          <p:nvSpPr>
            <p:cNvPr id="7" name="TextBox 7"/>
            <p:cNvSpPr txBox="1"/>
            <p:nvPr/>
          </p:nvSpPr>
          <p:spPr>
            <a:xfrm>
              <a:off x="0" y="-38100"/>
              <a:ext cx="915149" cy="7473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290255" y="3049173"/>
            <a:ext cx="5696771" cy="3944382"/>
            <a:chOff x="0" y="0"/>
            <a:chExt cx="1027168" cy="711200"/>
          </a:xfrm>
        </p:grpSpPr>
        <p:sp>
          <p:nvSpPr>
            <p:cNvPr id="9" name="Freeform 9"/>
            <p:cNvSpPr/>
            <p:nvPr/>
          </p:nvSpPr>
          <p:spPr>
            <a:xfrm>
              <a:off x="58418" y="65323"/>
              <a:ext cx="910332" cy="645877"/>
            </a:xfrm>
            <a:custGeom>
              <a:avLst/>
              <a:gdLst/>
              <a:ahLst/>
              <a:cxnLst/>
              <a:rect l="l" t="t" r="r" b="b"/>
              <a:pathLst>
                <a:path w="910332" h="645877">
                  <a:moveTo>
                    <a:pt x="529954" y="38242"/>
                  </a:moveTo>
                  <a:lnTo>
                    <a:pt x="893962" y="542312"/>
                  </a:lnTo>
                  <a:cubicBezTo>
                    <a:pt x="908323" y="562198"/>
                    <a:pt x="910332" y="588454"/>
                    <a:pt x="899164" y="610294"/>
                  </a:cubicBezTo>
                  <a:cubicBezTo>
                    <a:pt x="887996" y="632134"/>
                    <a:pt x="865534" y="645877"/>
                    <a:pt x="841004" y="645877"/>
                  </a:cubicBezTo>
                  <a:lnTo>
                    <a:pt x="69328" y="645877"/>
                  </a:lnTo>
                  <a:cubicBezTo>
                    <a:pt x="44798" y="645877"/>
                    <a:pt x="22336" y="632134"/>
                    <a:pt x="11168" y="610294"/>
                  </a:cubicBezTo>
                  <a:cubicBezTo>
                    <a:pt x="0" y="588454"/>
                    <a:pt x="2009" y="562198"/>
                    <a:pt x="16370" y="542312"/>
                  </a:cubicBezTo>
                  <a:lnTo>
                    <a:pt x="380378" y="38242"/>
                  </a:lnTo>
                  <a:cubicBezTo>
                    <a:pt x="397721" y="14226"/>
                    <a:pt x="425542" y="0"/>
                    <a:pt x="455166" y="0"/>
                  </a:cubicBezTo>
                  <a:cubicBezTo>
                    <a:pt x="484790" y="0"/>
                    <a:pt x="512611" y="14226"/>
                    <a:pt x="529954" y="38242"/>
                  </a:cubicBezTo>
                  <a:close/>
                </a:path>
              </a:pathLst>
            </a:custGeom>
            <a:solidFill>
              <a:srgbClr val="36846B"/>
            </a:solidFill>
          </p:spPr>
        </p:sp>
        <p:sp>
          <p:nvSpPr>
            <p:cNvPr id="10" name="TextBox 10"/>
            <p:cNvSpPr txBox="1"/>
            <p:nvPr/>
          </p:nvSpPr>
          <p:spPr>
            <a:xfrm>
              <a:off x="160495" y="292100"/>
              <a:ext cx="706178" cy="3683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607985" y="8875768"/>
            <a:ext cx="9651315" cy="698749"/>
            <a:chOff x="0" y="0"/>
            <a:chExt cx="2541910" cy="184033"/>
          </a:xfrm>
        </p:grpSpPr>
        <p:sp>
          <p:nvSpPr>
            <p:cNvPr id="12" name="Freeform 12"/>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3" name="TextBox 13"/>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593167" y="9078789"/>
            <a:ext cx="292706" cy="292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547301" y="9078789"/>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7798610" y="1162050"/>
            <a:ext cx="5309187" cy="929640"/>
          </a:xfrm>
          <a:prstGeom prst="rect">
            <a:avLst/>
          </a:prstGeom>
        </p:spPr>
        <p:txBody>
          <a:bodyPr lIns="0" tIns="0" rIns="0" bIns="0" rtlCol="0" anchor="t">
            <a:spAutoFit/>
          </a:bodyPr>
          <a:lstStyle/>
          <a:p>
            <a:pPr algn="l">
              <a:lnSpc>
                <a:spcPts val="6929"/>
              </a:lnSpc>
            </a:pPr>
            <a:r>
              <a:rPr lang="en-US" sz="6999" dirty="0">
                <a:solidFill>
                  <a:srgbClr val="023034"/>
                </a:solidFill>
                <a:latin typeface="Montserrat Bold Italics"/>
                <a:ea typeface="Montserrat Bold Italics"/>
                <a:cs typeface="Montserrat Bold Italics"/>
                <a:sym typeface="Montserrat Bold Italics"/>
              </a:rPr>
              <a:t>OBJECTIVE</a:t>
            </a:r>
          </a:p>
        </p:txBody>
      </p:sp>
      <p:sp>
        <p:nvSpPr>
          <p:cNvPr id="21" name="TextBox 21"/>
          <p:cNvSpPr txBox="1"/>
          <p:nvPr/>
        </p:nvSpPr>
        <p:spPr>
          <a:xfrm>
            <a:off x="6344264" y="2770957"/>
            <a:ext cx="11592241" cy="3988271"/>
          </a:xfrm>
          <a:prstGeom prst="rect">
            <a:avLst/>
          </a:prstGeom>
        </p:spPr>
        <p:txBody>
          <a:bodyPr wrap="square" lIns="0" tIns="0" rIns="0" bIns="0" rtlCol="0" anchor="t">
            <a:spAutoFit/>
          </a:bodyPr>
          <a:lstStyle/>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To understand the factors central to attrition</a:t>
            </a:r>
          </a:p>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To determine effect of attrition on the business</a:t>
            </a:r>
          </a:p>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To understand the extend of job satisfaction among the employees</a:t>
            </a:r>
          </a:p>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To suggest proper measures</a:t>
            </a:r>
          </a:p>
          <a:p>
            <a:pPr marL="755659" lvl="1" indent="-377829" algn="just">
              <a:lnSpc>
                <a:spcPts val="6440"/>
              </a:lnSpc>
              <a:buFont typeface="Arial"/>
              <a:buChar char="•"/>
            </a:pPr>
            <a:r>
              <a:rPr lang="en-US" sz="2500" dirty="0">
                <a:solidFill>
                  <a:srgbClr val="023034"/>
                </a:solidFill>
                <a:latin typeface="Poppins"/>
                <a:ea typeface="Poppins"/>
                <a:cs typeface="Poppins"/>
                <a:sym typeface="Poppins"/>
              </a:rPr>
              <a:t>Helping them to reduce employee’s attrition</a:t>
            </a:r>
          </a:p>
        </p:txBody>
      </p:sp>
      <p:pic>
        <p:nvPicPr>
          <p:cNvPr id="22" name="Picture 21">
            <a:extLst>
              <a:ext uri="{FF2B5EF4-FFF2-40B4-BE49-F238E27FC236}">
                <a16:creationId xmlns:a16="http://schemas.microsoft.com/office/drawing/2014/main" id="{DE85BF9E-9F64-C27E-3DBF-E4A5B25CA011}"/>
              </a:ext>
            </a:extLst>
          </p:cNvPr>
          <p:cNvPicPr>
            <a:picLocks noChangeAspect="1"/>
          </p:cNvPicPr>
          <p:nvPr/>
        </p:nvPicPr>
        <p:blipFill>
          <a:blip r:embed="rId2"/>
          <a:stretch>
            <a:fillRect/>
          </a:stretch>
        </p:blipFill>
        <p:spPr>
          <a:xfrm>
            <a:off x="11778646" y="8533592"/>
            <a:ext cx="1277049" cy="1040925"/>
          </a:xfrm>
          <a:prstGeom prst="rect">
            <a:avLst/>
          </a:prstGeom>
        </p:spPr>
      </p:pic>
      <p:pic>
        <p:nvPicPr>
          <p:cNvPr id="23" name="Picture 22">
            <a:extLst>
              <a:ext uri="{FF2B5EF4-FFF2-40B4-BE49-F238E27FC236}">
                <a16:creationId xmlns:a16="http://schemas.microsoft.com/office/drawing/2014/main" id="{DE68625C-AD93-C43C-73A3-4449F8C6429D}"/>
              </a:ext>
            </a:extLst>
          </p:cNvPr>
          <p:cNvPicPr>
            <a:picLocks noChangeAspect="1"/>
          </p:cNvPicPr>
          <p:nvPr/>
        </p:nvPicPr>
        <p:blipFill>
          <a:blip r:embed="rId3"/>
          <a:stretch>
            <a:fillRect/>
          </a:stretch>
        </p:blipFill>
        <p:spPr>
          <a:xfrm>
            <a:off x="15036522" y="73698"/>
            <a:ext cx="3377477" cy="3724979"/>
          </a:xfrm>
          <a:prstGeom prst="rect">
            <a:avLst/>
          </a:prstGeom>
        </p:spPr>
      </p:pic>
      <p:pic>
        <p:nvPicPr>
          <p:cNvPr id="24" name="Picture 23">
            <a:extLst>
              <a:ext uri="{FF2B5EF4-FFF2-40B4-BE49-F238E27FC236}">
                <a16:creationId xmlns:a16="http://schemas.microsoft.com/office/drawing/2014/main" id="{7A440418-BDD3-B435-8FF3-E3F71C632BCD}"/>
              </a:ext>
            </a:extLst>
          </p:cNvPr>
          <p:cNvPicPr>
            <a:picLocks noChangeAspect="1"/>
          </p:cNvPicPr>
          <p:nvPr/>
        </p:nvPicPr>
        <p:blipFill rotWithShape="1">
          <a:blip r:embed="rId4"/>
          <a:srcRect l="31492" t="13320" r="31060" b="14125"/>
          <a:stretch/>
        </p:blipFill>
        <p:spPr>
          <a:xfrm>
            <a:off x="13438324" y="1006548"/>
            <a:ext cx="1039676" cy="929640"/>
          </a:xfrm>
          <a:prstGeom prst="rect">
            <a:avLst/>
          </a:prstGeom>
        </p:spPr>
      </p:pic>
      <p:pic>
        <p:nvPicPr>
          <p:cNvPr id="26" name="Picture 25">
            <a:extLst>
              <a:ext uri="{FF2B5EF4-FFF2-40B4-BE49-F238E27FC236}">
                <a16:creationId xmlns:a16="http://schemas.microsoft.com/office/drawing/2014/main" id="{19140F36-54F2-6DD9-AC80-8D1DA24E1F0D}"/>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789294" y="3434206"/>
            <a:ext cx="5618097" cy="31445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perspectiveLeft"/>
            <a:lightRig rig="threePt" dir="t">
              <a:rot lat="0" lon="0" rev="2700000"/>
            </a:lightRig>
          </a:scene3d>
          <a:sp3d>
            <a:bevelT h="38100"/>
            <a:contourClr>
              <a:srgbClr val="C0C0C0"/>
            </a:contourClr>
          </a:sp3d>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1191B">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2649674" y="0"/>
            <a:ext cx="15638326" cy="10287000"/>
            <a:chOff x="0" y="0"/>
            <a:chExt cx="1078230" cy="709267"/>
          </a:xfrm>
        </p:grpSpPr>
        <p:sp>
          <p:nvSpPr>
            <p:cNvPr id="3" name="Freeform 3"/>
            <p:cNvSpPr/>
            <p:nvPr/>
          </p:nvSpPr>
          <p:spPr>
            <a:xfrm>
              <a:off x="0" y="0"/>
              <a:ext cx="1071954" cy="709267"/>
            </a:xfrm>
            <a:custGeom>
              <a:avLst/>
              <a:gdLst/>
              <a:ahLst/>
              <a:cxnLst/>
              <a:rect l="l" t="t" r="r" b="b"/>
              <a:pathLst>
                <a:path w="1071954" h="709267">
                  <a:moveTo>
                    <a:pt x="841861" y="0"/>
                  </a:moveTo>
                  <a:lnTo>
                    <a:pt x="33169" y="0"/>
                  </a:lnTo>
                  <a:cubicBezTo>
                    <a:pt x="14850" y="0"/>
                    <a:pt x="0" y="14850"/>
                    <a:pt x="0" y="33169"/>
                  </a:cubicBezTo>
                  <a:lnTo>
                    <a:pt x="0" y="676098"/>
                  </a:lnTo>
                  <a:cubicBezTo>
                    <a:pt x="0" y="684895"/>
                    <a:pt x="3495" y="693332"/>
                    <a:pt x="9715" y="699552"/>
                  </a:cubicBezTo>
                  <a:cubicBezTo>
                    <a:pt x="15935" y="705773"/>
                    <a:pt x="24372" y="709267"/>
                    <a:pt x="33169" y="709267"/>
                  </a:cubicBezTo>
                  <a:lnTo>
                    <a:pt x="841861" y="709267"/>
                  </a:lnTo>
                  <a:cubicBezTo>
                    <a:pt x="862376" y="709267"/>
                    <a:pt x="881321" y="698288"/>
                    <a:pt x="891520" y="680488"/>
                  </a:cubicBezTo>
                  <a:lnTo>
                    <a:pt x="1061740" y="383413"/>
                  </a:lnTo>
                  <a:cubicBezTo>
                    <a:pt x="1071954" y="365586"/>
                    <a:pt x="1071954" y="343681"/>
                    <a:pt x="1061740" y="325854"/>
                  </a:cubicBezTo>
                  <a:lnTo>
                    <a:pt x="891520" y="28779"/>
                  </a:lnTo>
                  <a:cubicBezTo>
                    <a:pt x="881321" y="10980"/>
                    <a:pt x="862376" y="0"/>
                    <a:pt x="841861" y="0"/>
                  </a:cubicBezTo>
                  <a:close/>
                </a:path>
              </a:pathLst>
            </a:custGeom>
            <a:gradFill rotWithShape="1">
              <a:gsLst>
                <a:gs pos="0">
                  <a:srgbClr val="AFD255">
                    <a:alpha val="100000"/>
                  </a:srgbClr>
                </a:gs>
                <a:gs pos="100000">
                  <a:srgbClr val="D8FF72">
                    <a:alpha val="0"/>
                  </a:srgbClr>
                </a:gs>
              </a:gsLst>
              <a:lin ang="0"/>
            </a:gradFill>
          </p:spPr>
        </p:sp>
        <p:sp>
          <p:nvSpPr>
            <p:cNvPr id="4" name="TextBox 4"/>
            <p:cNvSpPr txBox="1"/>
            <p:nvPr/>
          </p:nvSpPr>
          <p:spPr>
            <a:xfrm>
              <a:off x="0" y="-38100"/>
              <a:ext cx="963930" cy="7473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54547" y="0"/>
            <a:ext cx="14930817" cy="10287000"/>
            <a:chOff x="0" y="0"/>
            <a:chExt cx="1029449" cy="709267"/>
          </a:xfrm>
        </p:grpSpPr>
        <p:sp>
          <p:nvSpPr>
            <p:cNvPr id="6" name="Freeform 6"/>
            <p:cNvSpPr/>
            <p:nvPr/>
          </p:nvSpPr>
          <p:spPr>
            <a:xfrm>
              <a:off x="0" y="0"/>
              <a:ext cx="1022876" cy="709267"/>
            </a:xfrm>
            <a:custGeom>
              <a:avLst/>
              <a:gdLst/>
              <a:ahLst/>
              <a:cxnLst/>
              <a:rect l="l" t="t" r="r" b="b"/>
              <a:pathLst>
                <a:path w="1022876" h="709267">
                  <a:moveTo>
                    <a:pt x="791508" y="0"/>
                  </a:moveTo>
                  <a:lnTo>
                    <a:pt x="34741" y="0"/>
                  </a:lnTo>
                  <a:cubicBezTo>
                    <a:pt x="25527" y="0"/>
                    <a:pt x="16691" y="3660"/>
                    <a:pt x="10175" y="10175"/>
                  </a:cubicBezTo>
                  <a:cubicBezTo>
                    <a:pt x="3660" y="16691"/>
                    <a:pt x="0" y="25527"/>
                    <a:pt x="0" y="34741"/>
                  </a:cubicBezTo>
                  <a:lnTo>
                    <a:pt x="0" y="674526"/>
                  </a:lnTo>
                  <a:cubicBezTo>
                    <a:pt x="0" y="683740"/>
                    <a:pt x="3660" y="692577"/>
                    <a:pt x="10175" y="699092"/>
                  </a:cubicBezTo>
                  <a:cubicBezTo>
                    <a:pt x="16691" y="705607"/>
                    <a:pt x="25527" y="709267"/>
                    <a:pt x="34741" y="709267"/>
                  </a:cubicBezTo>
                  <a:lnTo>
                    <a:pt x="791508" y="709267"/>
                  </a:lnTo>
                  <a:cubicBezTo>
                    <a:pt x="812995" y="709267"/>
                    <a:pt x="832838" y="697767"/>
                    <a:pt x="843520" y="679124"/>
                  </a:cubicBezTo>
                  <a:lnTo>
                    <a:pt x="1012177" y="384777"/>
                  </a:lnTo>
                  <a:cubicBezTo>
                    <a:pt x="1022876" y="366105"/>
                    <a:pt x="1022876" y="343162"/>
                    <a:pt x="1012177" y="324490"/>
                  </a:cubicBezTo>
                  <a:lnTo>
                    <a:pt x="843520" y="30143"/>
                  </a:lnTo>
                  <a:cubicBezTo>
                    <a:pt x="832838" y="11500"/>
                    <a:pt x="812995" y="0"/>
                    <a:pt x="791508" y="0"/>
                  </a:cubicBezTo>
                  <a:close/>
                </a:path>
              </a:pathLst>
            </a:custGeom>
            <a:solidFill>
              <a:srgbClr val="FFFFFF"/>
            </a:solidFill>
          </p:spPr>
        </p:sp>
        <p:sp>
          <p:nvSpPr>
            <p:cNvPr id="7" name="TextBox 7"/>
            <p:cNvSpPr txBox="1"/>
            <p:nvPr/>
          </p:nvSpPr>
          <p:spPr>
            <a:xfrm>
              <a:off x="0" y="-38100"/>
              <a:ext cx="915149" cy="7473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9480" y="3171309"/>
            <a:ext cx="5696771" cy="3944382"/>
            <a:chOff x="0" y="0"/>
            <a:chExt cx="1027168" cy="711200"/>
          </a:xfrm>
        </p:grpSpPr>
        <p:sp>
          <p:nvSpPr>
            <p:cNvPr id="9" name="Freeform 9"/>
            <p:cNvSpPr/>
            <p:nvPr/>
          </p:nvSpPr>
          <p:spPr>
            <a:xfrm>
              <a:off x="58418" y="65323"/>
              <a:ext cx="910332" cy="645877"/>
            </a:xfrm>
            <a:custGeom>
              <a:avLst/>
              <a:gdLst/>
              <a:ahLst/>
              <a:cxnLst/>
              <a:rect l="l" t="t" r="r" b="b"/>
              <a:pathLst>
                <a:path w="910332" h="645877">
                  <a:moveTo>
                    <a:pt x="529954" y="38242"/>
                  </a:moveTo>
                  <a:lnTo>
                    <a:pt x="893962" y="542312"/>
                  </a:lnTo>
                  <a:cubicBezTo>
                    <a:pt x="908323" y="562198"/>
                    <a:pt x="910332" y="588454"/>
                    <a:pt x="899164" y="610294"/>
                  </a:cubicBezTo>
                  <a:cubicBezTo>
                    <a:pt x="887996" y="632134"/>
                    <a:pt x="865534" y="645877"/>
                    <a:pt x="841004" y="645877"/>
                  </a:cubicBezTo>
                  <a:lnTo>
                    <a:pt x="69328" y="645877"/>
                  </a:lnTo>
                  <a:cubicBezTo>
                    <a:pt x="44798" y="645877"/>
                    <a:pt x="22336" y="632134"/>
                    <a:pt x="11168" y="610294"/>
                  </a:cubicBezTo>
                  <a:cubicBezTo>
                    <a:pt x="0" y="588454"/>
                    <a:pt x="2009" y="562198"/>
                    <a:pt x="16370" y="542312"/>
                  </a:cubicBezTo>
                  <a:lnTo>
                    <a:pt x="380378" y="38242"/>
                  </a:lnTo>
                  <a:cubicBezTo>
                    <a:pt x="397721" y="14226"/>
                    <a:pt x="425542" y="0"/>
                    <a:pt x="455166" y="0"/>
                  </a:cubicBezTo>
                  <a:cubicBezTo>
                    <a:pt x="484790" y="0"/>
                    <a:pt x="512611" y="14226"/>
                    <a:pt x="529954" y="38242"/>
                  </a:cubicBezTo>
                  <a:close/>
                </a:path>
              </a:pathLst>
            </a:custGeom>
            <a:solidFill>
              <a:srgbClr val="36846B"/>
            </a:solidFill>
          </p:spPr>
        </p:sp>
        <p:sp>
          <p:nvSpPr>
            <p:cNvPr id="10" name="TextBox 10"/>
            <p:cNvSpPr txBox="1"/>
            <p:nvPr/>
          </p:nvSpPr>
          <p:spPr>
            <a:xfrm>
              <a:off x="160495" y="292100"/>
              <a:ext cx="706178" cy="3683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607985" y="8875768"/>
            <a:ext cx="9651315" cy="698749"/>
            <a:chOff x="0" y="0"/>
            <a:chExt cx="2541910" cy="184033"/>
          </a:xfrm>
        </p:grpSpPr>
        <p:sp>
          <p:nvSpPr>
            <p:cNvPr id="12" name="Freeform 12"/>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3" name="TextBox 13"/>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593167" y="9078789"/>
            <a:ext cx="292706" cy="292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773400" y="9092510"/>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606729" y="711532"/>
            <a:ext cx="5309187" cy="1770228"/>
          </a:xfrm>
          <a:prstGeom prst="rect">
            <a:avLst/>
          </a:prstGeom>
        </p:spPr>
        <p:txBody>
          <a:bodyPr lIns="0" tIns="0" rIns="0" bIns="0" rtlCol="0" anchor="t">
            <a:spAutoFit/>
          </a:bodyPr>
          <a:lstStyle/>
          <a:p>
            <a:pPr algn="l">
              <a:lnSpc>
                <a:spcPts val="6929"/>
              </a:lnSpc>
            </a:pPr>
            <a:r>
              <a:rPr lang="en-US" sz="6000" dirty="0">
                <a:solidFill>
                  <a:srgbClr val="023034"/>
                </a:solidFill>
                <a:latin typeface="Montserrat Bold Italics"/>
                <a:ea typeface="Montserrat Bold Italics"/>
                <a:cs typeface="Montserrat Bold Italics"/>
                <a:sym typeface="Montserrat Bold Italics"/>
              </a:rPr>
              <a:t>ATTRITION TYPES</a:t>
            </a:r>
          </a:p>
        </p:txBody>
      </p:sp>
      <p:sp>
        <p:nvSpPr>
          <p:cNvPr id="21" name="TextBox 21"/>
          <p:cNvSpPr txBox="1"/>
          <p:nvPr/>
        </p:nvSpPr>
        <p:spPr>
          <a:xfrm>
            <a:off x="6423864" y="2723407"/>
            <a:ext cx="10806155" cy="5657831"/>
          </a:xfrm>
          <a:prstGeom prst="rect">
            <a:avLst/>
          </a:prstGeom>
        </p:spPr>
        <p:txBody>
          <a:bodyPr wrap="square" lIns="0" tIns="0" rIns="0" bIns="0" rtlCol="0" anchor="t">
            <a:spAutoFit/>
          </a:bodyPr>
          <a:lstStyle/>
          <a:p>
            <a:pPr algn="just">
              <a:lnSpc>
                <a:spcPts val="3680"/>
              </a:lnSpc>
            </a:pPr>
            <a:r>
              <a:rPr lang="en-US" sz="2300" dirty="0">
                <a:solidFill>
                  <a:srgbClr val="023034"/>
                </a:solidFill>
                <a:latin typeface="Poppins"/>
                <a:ea typeface="Poppins"/>
                <a:cs typeface="Poppins"/>
                <a:sym typeface="Poppins"/>
              </a:rPr>
              <a:t>Employee attrition categorizes it as either voluntary or involuntary. Involuntary attrition is thought of as the mistake of the employee and refers to the organization firing the employee for various reasons. Voluntary attrition is when the employee leaves the organization by his own will.  Here we will focus on voluntary attrition. A meta- analytic review of voluntary attrition found that the strongest predictors of voluntary attrition included age, pay and job satisfaction. Other studies showed that several other features such as working conditions, job satisfaction and growth potential also contributed to voluntary attrition. Organizations try to prevent employee attrition by analyzing and using machine learning algorithms to predict risk of an employee leaving and then take pro-active steps for preventing such an incident.</a:t>
            </a:r>
          </a:p>
        </p:txBody>
      </p:sp>
      <p:pic>
        <p:nvPicPr>
          <p:cNvPr id="22" name="Picture 21">
            <a:extLst>
              <a:ext uri="{FF2B5EF4-FFF2-40B4-BE49-F238E27FC236}">
                <a16:creationId xmlns:a16="http://schemas.microsoft.com/office/drawing/2014/main" id="{CAFBA4C5-8DC2-C2FD-93F7-A6F0BA1D1319}"/>
              </a:ext>
            </a:extLst>
          </p:cNvPr>
          <p:cNvPicPr>
            <a:picLocks noChangeAspect="1"/>
          </p:cNvPicPr>
          <p:nvPr/>
        </p:nvPicPr>
        <p:blipFill>
          <a:blip r:embed="rId2"/>
          <a:stretch>
            <a:fillRect/>
          </a:stretch>
        </p:blipFill>
        <p:spPr>
          <a:xfrm>
            <a:off x="11657494" y="8299511"/>
            <a:ext cx="1564230" cy="1275006"/>
          </a:xfrm>
          <a:prstGeom prst="rect">
            <a:avLst/>
          </a:prstGeom>
        </p:spPr>
      </p:pic>
      <p:pic>
        <p:nvPicPr>
          <p:cNvPr id="25" name="Picture 24">
            <a:extLst>
              <a:ext uri="{FF2B5EF4-FFF2-40B4-BE49-F238E27FC236}">
                <a16:creationId xmlns:a16="http://schemas.microsoft.com/office/drawing/2014/main" id="{8F89CB35-C749-27F7-70A0-3BE5C460264C}"/>
              </a:ext>
            </a:extLst>
          </p:cNvPr>
          <p:cNvPicPr>
            <a:picLocks noChangeAspect="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l="5496" t="19192" r="5385" b="23559"/>
          <a:stretch/>
        </p:blipFill>
        <p:spPr>
          <a:xfrm>
            <a:off x="11915916" y="848370"/>
            <a:ext cx="4385968" cy="1584857"/>
          </a:xfrm>
          <a:prstGeom prst="rect">
            <a:avLst/>
          </a:prstGeom>
        </p:spPr>
      </p:pic>
      <p:pic>
        <p:nvPicPr>
          <p:cNvPr id="26" name="Picture 25">
            <a:extLst>
              <a:ext uri="{FF2B5EF4-FFF2-40B4-BE49-F238E27FC236}">
                <a16:creationId xmlns:a16="http://schemas.microsoft.com/office/drawing/2014/main" id="{4F6C3E5A-BAB8-A52F-EF2D-FA8E33697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044" y="1638300"/>
            <a:ext cx="4982770" cy="8496370"/>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228694" cy="691141"/>
          </a:xfrm>
        </p:grpSpPr>
        <p:sp>
          <p:nvSpPr>
            <p:cNvPr id="3" name="Freeform 3"/>
            <p:cNvSpPr/>
            <p:nvPr/>
          </p:nvSpPr>
          <p:spPr>
            <a:xfrm>
              <a:off x="6981" y="0"/>
              <a:ext cx="1214733"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58987" y="0"/>
            <a:ext cx="16570027" cy="102870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772521" y="3859813"/>
            <a:ext cx="4067192" cy="2567373"/>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4970718" y="3715126"/>
            <a:ext cx="4067192" cy="2567373"/>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691771" y="9097627"/>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778838" y="430495"/>
            <a:ext cx="10286705" cy="1770228"/>
          </a:xfrm>
          <a:prstGeom prst="rect">
            <a:avLst/>
          </a:prstGeom>
        </p:spPr>
        <p:txBody>
          <a:bodyPr wrap="square"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WHY DO EMPLOYEES LEAVE ?</a:t>
            </a:r>
          </a:p>
        </p:txBody>
      </p:sp>
      <p:sp>
        <p:nvSpPr>
          <p:cNvPr id="25" name="TextBox 25"/>
          <p:cNvSpPr txBox="1"/>
          <p:nvPr/>
        </p:nvSpPr>
        <p:spPr>
          <a:xfrm>
            <a:off x="4495800" y="2664895"/>
            <a:ext cx="9956115" cy="6261266"/>
          </a:xfrm>
          <a:prstGeom prst="rect">
            <a:avLst/>
          </a:prstGeom>
        </p:spPr>
        <p:txBody>
          <a:bodyPr wrap="square" lIns="0" tIns="0" rIns="0" bIns="0" rtlCol="0" anchor="t">
            <a:spAutoFit/>
          </a:bodyPr>
          <a:lstStyle/>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Lookup for Better Pay Options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Lack of Growth Opportunities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Lack of Appreciation and Motivation</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No Hike in Salary</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Unfair Compensation and Benefits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Uncooperative Team  Members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Increased Work Hours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Health/Age Problems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Inability To Manage Pressure &amp; Cope with Demands of Jobs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Bad Leadership and Incompetent Management</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Personal Issues</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Higher Studies, Immigration Abroad</a:t>
            </a:r>
          </a:p>
          <a:p>
            <a:pPr marL="342900" indent="-342900">
              <a:lnSpc>
                <a:spcPts val="3499"/>
              </a:lnSpc>
              <a:buFont typeface="Arial" panose="020B0604020202020204" pitchFamily="34" charset="0"/>
              <a:buChar char="•"/>
            </a:pPr>
            <a:r>
              <a:rPr lang="en-US" sz="2499" dirty="0">
                <a:solidFill>
                  <a:srgbClr val="023034"/>
                </a:solidFill>
                <a:latin typeface="Poppins"/>
                <a:ea typeface="Poppins"/>
                <a:cs typeface="Poppins"/>
                <a:sym typeface="Poppins"/>
              </a:rPr>
              <a:t>Varied Career Aspirations</a:t>
            </a:r>
          </a:p>
          <a:p>
            <a:pPr marL="342900" indent="-342900" algn="ctr">
              <a:lnSpc>
                <a:spcPts val="3499"/>
              </a:lnSpc>
              <a:buFont typeface="Arial" panose="020B0604020202020204" pitchFamily="34" charset="0"/>
              <a:buChar char="•"/>
            </a:pPr>
            <a:endParaRPr lang="en-US" sz="2499" dirty="0">
              <a:solidFill>
                <a:srgbClr val="023034"/>
              </a:solidFill>
              <a:latin typeface="Poppins"/>
              <a:ea typeface="Poppins"/>
              <a:cs typeface="Poppins"/>
              <a:sym typeface="Poppins"/>
            </a:endParaRPr>
          </a:p>
        </p:txBody>
      </p:sp>
      <p:pic>
        <p:nvPicPr>
          <p:cNvPr id="38" name="Picture 37">
            <a:extLst>
              <a:ext uri="{FF2B5EF4-FFF2-40B4-BE49-F238E27FC236}">
                <a16:creationId xmlns:a16="http://schemas.microsoft.com/office/drawing/2014/main" id="{BE44B11A-509D-C6B6-BCF8-580C20BA51D0}"/>
              </a:ext>
            </a:extLst>
          </p:cNvPr>
          <p:cNvPicPr>
            <a:picLocks noChangeAspect="1"/>
          </p:cNvPicPr>
          <p:nvPr/>
        </p:nvPicPr>
        <p:blipFill>
          <a:blip r:embed="rId2"/>
          <a:stretch>
            <a:fillRect/>
          </a:stretch>
        </p:blipFill>
        <p:spPr>
          <a:xfrm>
            <a:off x="8516350" y="8506516"/>
            <a:ext cx="1329043" cy="1085182"/>
          </a:xfrm>
          <a:prstGeom prst="rect">
            <a:avLst/>
          </a:prstGeom>
        </p:spPr>
      </p:pic>
      <p:pic>
        <p:nvPicPr>
          <p:cNvPr id="39" name="Picture 38">
            <a:extLst>
              <a:ext uri="{FF2B5EF4-FFF2-40B4-BE49-F238E27FC236}">
                <a16:creationId xmlns:a16="http://schemas.microsoft.com/office/drawing/2014/main" id="{613595E0-FAB2-EB73-DF9F-9B4D69D7B5D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Lst>
          </a:blip>
          <a:srcRect t="-1165" r="44542" b="1165"/>
          <a:stretch/>
        </p:blipFill>
        <p:spPr>
          <a:xfrm>
            <a:off x="65855" y="3639993"/>
            <a:ext cx="3249059" cy="2717641"/>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pic>
        <p:nvPicPr>
          <p:cNvPr id="40" name="Picture 39">
            <a:extLst>
              <a:ext uri="{FF2B5EF4-FFF2-40B4-BE49-F238E27FC236}">
                <a16:creationId xmlns:a16="http://schemas.microsoft.com/office/drawing/2014/main" id="{5441CE53-FFFA-E2EF-C3C4-B476F9DDAA65}"/>
              </a:ext>
            </a:extLst>
          </p:cNvPr>
          <p:cNvPicPr>
            <a:picLocks noChangeAspect="1"/>
          </p:cNvPicPr>
          <p:nvPr/>
        </p:nvPicPr>
        <p:blipFill rotWithShape="1">
          <a:blip r:embed="rId5"/>
          <a:srcRect l="30908"/>
          <a:stretch/>
        </p:blipFill>
        <p:spPr>
          <a:xfrm>
            <a:off x="15375563" y="3185095"/>
            <a:ext cx="2973851" cy="3627434"/>
          </a:xfrm>
          <a:prstGeom prst="rect">
            <a:avLst/>
          </a:prstGeom>
        </p:spPr>
      </p:pic>
      <p:pic>
        <p:nvPicPr>
          <p:cNvPr id="23" name="Picture 22">
            <a:extLst>
              <a:ext uri="{FF2B5EF4-FFF2-40B4-BE49-F238E27FC236}">
                <a16:creationId xmlns:a16="http://schemas.microsoft.com/office/drawing/2014/main" id="{D524EA99-6C6D-C792-3FA2-D4867963E153}"/>
              </a:ext>
            </a:extLst>
          </p:cNvPr>
          <p:cNvPicPr>
            <a:picLocks noChangeAspect="1"/>
          </p:cNvPicPr>
          <p:nvPr/>
        </p:nvPicPr>
        <p:blipFill rotWithShape="1">
          <a:blip r:embed="rId6"/>
          <a:srcRect l="4066" t="24691" r="4793" b="8364"/>
          <a:stretch/>
        </p:blipFill>
        <p:spPr>
          <a:xfrm>
            <a:off x="10972800" y="1228360"/>
            <a:ext cx="2815869" cy="1037426"/>
          </a:xfrm>
          <a:prstGeom prst="rect">
            <a:avLst/>
          </a:prstGeom>
        </p:spPr>
      </p:pic>
    </p:spTree>
    <p:extLst>
      <p:ext uri="{BB962C8B-B14F-4D97-AF65-F5344CB8AC3E}">
        <p14:creationId xmlns:p14="http://schemas.microsoft.com/office/powerpoint/2010/main" val="414127485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1826990" y="-1282416"/>
            <a:ext cx="14634020" cy="18288000"/>
            <a:chOff x="0" y="0"/>
            <a:chExt cx="1416528" cy="1770222"/>
          </a:xfrm>
        </p:grpSpPr>
        <p:sp>
          <p:nvSpPr>
            <p:cNvPr id="3" name="Freeform 3"/>
            <p:cNvSpPr/>
            <p:nvPr/>
          </p:nvSpPr>
          <p:spPr>
            <a:xfrm>
              <a:off x="0" y="0"/>
              <a:ext cx="1412481" cy="1770222"/>
            </a:xfrm>
            <a:custGeom>
              <a:avLst/>
              <a:gdLst/>
              <a:ahLst/>
              <a:cxnLst/>
              <a:rect l="l" t="t" r="r" b="b"/>
              <a:pathLst>
                <a:path w="1412481" h="1770222">
                  <a:moveTo>
                    <a:pt x="1160425" y="0"/>
                  </a:moveTo>
                  <a:lnTo>
                    <a:pt x="52904" y="0"/>
                  </a:lnTo>
                  <a:cubicBezTo>
                    <a:pt x="38873" y="0"/>
                    <a:pt x="25416" y="5574"/>
                    <a:pt x="15495" y="15495"/>
                  </a:cubicBezTo>
                  <a:cubicBezTo>
                    <a:pt x="5574" y="25416"/>
                    <a:pt x="0" y="38873"/>
                    <a:pt x="0" y="52904"/>
                  </a:cubicBezTo>
                  <a:lnTo>
                    <a:pt x="0" y="1717319"/>
                  </a:lnTo>
                  <a:cubicBezTo>
                    <a:pt x="0" y="1746536"/>
                    <a:pt x="23686" y="1770222"/>
                    <a:pt x="52904" y="1770222"/>
                  </a:cubicBezTo>
                  <a:lnTo>
                    <a:pt x="1160425" y="1770222"/>
                  </a:lnTo>
                  <a:cubicBezTo>
                    <a:pt x="1191384" y="1770222"/>
                    <a:pt x="1218238" y="1748835"/>
                    <a:pt x="1225166" y="1718660"/>
                  </a:cubicBezTo>
                  <a:lnTo>
                    <a:pt x="1404691" y="936673"/>
                  </a:lnTo>
                  <a:cubicBezTo>
                    <a:pt x="1412481" y="902740"/>
                    <a:pt x="1412481" y="867482"/>
                    <a:pt x="1404691" y="833549"/>
                  </a:cubicBezTo>
                  <a:lnTo>
                    <a:pt x="1225166" y="51562"/>
                  </a:lnTo>
                  <a:cubicBezTo>
                    <a:pt x="1218238" y="21388"/>
                    <a:pt x="1191384" y="0"/>
                    <a:pt x="1160425"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sp>
        <p:sp>
          <p:nvSpPr>
            <p:cNvPr id="4" name="TextBox 4"/>
            <p:cNvSpPr txBox="1"/>
            <p:nvPr/>
          </p:nvSpPr>
          <p:spPr>
            <a:xfrm>
              <a:off x="0" y="-38100"/>
              <a:ext cx="1302228" cy="180832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559971" y="-631565"/>
            <a:ext cx="15168058" cy="18288000"/>
            <a:chOff x="0" y="0"/>
            <a:chExt cx="1468221" cy="1770222"/>
          </a:xfrm>
        </p:grpSpPr>
        <p:sp>
          <p:nvSpPr>
            <p:cNvPr id="6" name="Freeform 6"/>
            <p:cNvSpPr/>
            <p:nvPr/>
          </p:nvSpPr>
          <p:spPr>
            <a:xfrm>
              <a:off x="0" y="0"/>
              <a:ext cx="1464317" cy="1770222"/>
            </a:xfrm>
            <a:custGeom>
              <a:avLst/>
              <a:gdLst/>
              <a:ahLst/>
              <a:cxnLst/>
              <a:rect l="l" t="t" r="r" b="b"/>
              <a:pathLst>
                <a:path w="1464317" h="1770222">
                  <a:moveTo>
                    <a:pt x="1213980" y="0"/>
                  </a:moveTo>
                  <a:lnTo>
                    <a:pt x="51041" y="0"/>
                  </a:lnTo>
                  <a:cubicBezTo>
                    <a:pt x="37504" y="0"/>
                    <a:pt x="24522" y="5378"/>
                    <a:pt x="14950" y="14950"/>
                  </a:cubicBezTo>
                  <a:cubicBezTo>
                    <a:pt x="5378" y="24522"/>
                    <a:pt x="0" y="37504"/>
                    <a:pt x="0" y="51041"/>
                  </a:cubicBezTo>
                  <a:lnTo>
                    <a:pt x="0" y="1719181"/>
                  </a:lnTo>
                  <a:cubicBezTo>
                    <a:pt x="0" y="1732718"/>
                    <a:pt x="5378" y="1745701"/>
                    <a:pt x="14950" y="1755273"/>
                  </a:cubicBezTo>
                  <a:cubicBezTo>
                    <a:pt x="24522" y="1764845"/>
                    <a:pt x="37504" y="1770222"/>
                    <a:pt x="51041" y="1770222"/>
                  </a:cubicBezTo>
                  <a:lnTo>
                    <a:pt x="1213980" y="1770222"/>
                  </a:lnTo>
                  <a:cubicBezTo>
                    <a:pt x="1243850" y="1770222"/>
                    <a:pt x="1269759" y="1749587"/>
                    <a:pt x="1276442" y="1720475"/>
                  </a:cubicBezTo>
                  <a:lnTo>
                    <a:pt x="1456801" y="934858"/>
                  </a:lnTo>
                  <a:cubicBezTo>
                    <a:pt x="1464317" y="902119"/>
                    <a:pt x="1464317" y="868103"/>
                    <a:pt x="1456801" y="835364"/>
                  </a:cubicBezTo>
                  <a:lnTo>
                    <a:pt x="1276442" y="49747"/>
                  </a:lnTo>
                  <a:cubicBezTo>
                    <a:pt x="1269759" y="20635"/>
                    <a:pt x="1243850" y="0"/>
                    <a:pt x="1213980" y="0"/>
                  </a:cubicBezTo>
                  <a:close/>
                </a:path>
              </a:pathLst>
            </a:custGeom>
            <a:solidFill>
              <a:schemeClr val="bg1"/>
            </a:solidFill>
          </p:spPr>
          <p:txBody>
            <a:bodyPr/>
            <a:lstStyle/>
            <a:p>
              <a:endParaRPr lang="en-IN" dirty="0"/>
            </a:p>
          </p:txBody>
        </p:sp>
        <p:sp>
          <p:nvSpPr>
            <p:cNvPr id="7" name="TextBox 7"/>
            <p:cNvSpPr txBox="1"/>
            <p:nvPr/>
          </p:nvSpPr>
          <p:spPr>
            <a:xfrm>
              <a:off x="0" y="-38100"/>
              <a:ext cx="1353921" cy="180832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396194" y="9555555"/>
            <a:ext cx="9206791" cy="598727"/>
            <a:chOff x="0" y="0"/>
            <a:chExt cx="2541910" cy="184033"/>
          </a:xfrm>
        </p:grpSpPr>
        <p:sp>
          <p:nvSpPr>
            <p:cNvPr id="13" name="Freeform 13"/>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4" name="TextBox 14"/>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57476" y="9700617"/>
            <a:ext cx="292706" cy="29270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420600" y="9743805"/>
            <a:ext cx="292706" cy="29270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5086242" y="9818605"/>
            <a:ext cx="2850563" cy="607938"/>
          </a:xfrm>
          <a:prstGeom prst="rect">
            <a:avLst/>
          </a:prstGeom>
        </p:spPr>
        <p:txBody>
          <a:bodyPr lIns="50800" tIns="50800" rIns="50800" bIns="50800" rtlCol="0" anchor="ctr"/>
          <a:lstStyle/>
          <a:p>
            <a:pPr algn="ctr">
              <a:lnSpc>
                <a:spcPts val="2659"/>
              </a:lnSpc>
            </a:pPr>
            <a:endParaRPr dirty="0"/>
          </a:p>
        </p:txBody>
      </p:sp>
      <p:sp>
        <p:nvSpPr>
          <p:cNvPr id="30" name="TextBox 30"/>
          <p:cNvSpPr txBox="1"/>
          <p:nvPr/>
        </p:nvSpPr>
        <p:spPr>
          <a:xfrm>
            <a:off x="3903178" y="1624135"/>
            <a:ext cx="10192825" cy="1770228"/>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PROJECT ARCHITECTURE</a:t>
            </a:r>
          </a:p>
        </p:txBody>
      </p:sp>
      <p:pic>
        <p:nvPicPr>
          <p:cNvPr id="38" name="Picture 37">
            <a:extLst>
              <a:ext uri="{FF2B5EF4-FFF2-40B4-BE49-F238E27FC236}">
                <a16:creationId xmlns:a16="http://schemas.microsoft.com/office/drawing/2014/main" id="{AFAF6CCD-AFBC-DBB2-54BD-6F7B099E0D1A}"/>
              </a:ext>
            </a:extLst>
          </p:cNvPr>
          <p:cNvPicPr>
            <a:picLocks noChangeAspect="1"/>
          </p:cNvPicPr>
          <p:nvPr/>
        </p:nvPicPr>
        <p:blipFill>
          <a:blip r:embed="rId2"/>
          <a:stretch>
            <a:fillRect/>
          </a:stretch>
        </p:blipFill>
        <p:spPr>
          <a:xfrm>
            <a:off x="8641740" y="9065516"/>
            <a:ext cx="1329043" cy="1085182"/>
          </a:xfrm>
          <a:prstGeom prst="rect">
            <a:avLst/>
          </a:prstGeom>
        </p:spPr>
      </p:pic>
      <p:sp>
        <p:nvSpPr>
          <p:cNvPr id="44" name="Flowchart: Terminator 43">
            <a:extLst>
              <a:ext uri="{FF2B5EF4-FFF2-40B4-BE49-F238E27FC236}">
                <a16:creationId xmlns:a16="http://schemas.microsoft.com/office/drawing/2014/main" id="{0B0BF354-D400-40D0-7349-3E0E715CCC26}"/>
              </a:ext>
            </a:extLst>
          </p:cNvPr>
          <p:cNvSpPr/>
          <p:nvPr/>
        </p:nvSpPr>
        <p:spPr>
          <a:xfrm>
            <a:off x="1159206" y="3657175"/>
            <a:ext cx="2635651" cy="1770228"/>
          </a:xfrm>
          <a:prstGeom prst="flowChartTerminator">
            <a:avLst/>
          </a:prstGeom>
          <a:gradFill flip="none" rotWithShape="1">
            <a:gsLst>
              <a:gs pos="0">
                <a:srgbClr val="CCFFCC">
                  <a:shade val="30000"/>
                  <a:satMod val="115000"/>
                </a:srgbClr>
              </a:gs>
              <a:gs pos="50000">
                <a:srgbClr val="CCFFCC">
                  <a:shade val="67500"/>
                  <a:satMod val="115000"/>
                </a:srgbClr>
              </a:gs>
              <a:gs pos="100000">
                <a:srgbClr val="CCFFCC">
                  <a:shade val="100000"/>
                  <a:satMod val="115000"/>
                </a:srgbClr>
              </a:gs>
            </a:gsLst>
            <a:lin ang="5400000" scaled="1"/>
            <a:tileRect/>
          </a:gradFill>
          <a:ln>
            <a:solidFill>
              <a:srgbClr val="00B0F0"/>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C0C0C0"/>
              </a:highlight>
            </a:endParaRPr>
          </a:p>
        </p:txBody>
      </p:sp>
      <p:grpSp>
        <p:nvGrpSpPr>
          <p:cNvPr id="62" name="Group 61">
            <a:extLst>
              <a:ext uri="{FF2B5EF4-FFF2-40B4-BE49-F238E27FC236}">
                <a16:creationId xmlns:a16="http://schemas.microsoft.com/office/drawing/2014/main" id="{EE941F2B-CF38-E054-D373-EA1843ABB0E0}"/>
              </a:ext>
            </a:extLst>
          </p:cNvPr>
          <p:cNvGrpSpPr/>
          <p:nvPr/>
        </p:nvGrpSpPr>
        <p:grpSpPr>
          <a:xfrm>
            <a:off x="4013175" y="4023841"/>
            <a:ext cx="2174508" cy="1131949"/>
            <a:chOff x="4682120" y="4390490"/>
            <a:chExt cx="2174508" cy="1131949"/>
          </a:xfrm>
          <a:blipFill>
            <a:blip r:embed="rId3"/>
            <a:tile tx="0" ty="0" sx="100000" sy="100000" flip="none" algn="tl"/>
          </a:blipFill>
        </p:grpSpPr>
        <p:sp>
          <p:nvSpPr>
            <p:cNvPr id="48" name="Arrow: Notched Right 47">
              <a:extLst>
                <a:ext uri="{FF2B5EF4-FFF2-40B4-BE49-F238E27FC236}">
                  <a16:creationId xmlns:a16="http://schemas.microsoft.com/office/drawing/2014/main" id="{9CCC2DBE-BAA0-A089-168E-C066C38F84D2}"/>
                </a:ext>
              </a:extLst>
            </p:cNvPr>
            <p:cNvSpPr/>
            <p:nvPr/>
          </p:nvSpPr>
          <p:spPr>
            <a:xfrm>
              <a:off x="4682120" y="4390490"/>
              <a:ext cx="2174508" cy="1131949"/>
            </a:xfrm>
            <a:prstGeom prst="notch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Arrow: Striped Right 48">
              <a:extLst>
                <a:ext uri="{FF2B5EF4-FFF2-40B4-BE49-F238E27FC236}">
                  <a16:creationId xmlns:a16="http://schemas.microsoft.com/office/drawing/2014/main" id="{B93E2046-9928-7351-45A4-BE325046F1E5}"/>
                </a:ext>
              </a:extLst>
            </p:cNvPr>
            <p:cNvSpPr/>
            <p:nvPr/>
          </p:nvSpPr>
          <p:spPr>
            <a:xfrm>
              <a:off x="4771783" y="4500578"/>
              <a:ext cx="1780144" cy="911771"/>
            </a:xfrm>
            <a:prstGeom prst="strip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4" name="Picture 73">
            <a:extLst>
              <a:ext uri="{FF2B5EF4-FFF2-40B4-BE49-F238E27FC236}">
                <a16:creationId xmlns:a16="http://schemas.microsoft.com/office/drawing/2014/main" id="{00690022-479F-1225-06FA-E74162BBFA3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49832" y="3763669"/>
            <a:ext cx="2174508" cy="1663734"/>
          </a:xfrm>
          <a:prstGeom prst="rect">
            <a:avLst/>
          </a:prstGeom>
        </p:spPr>
      </p:pic>
      <p:pic>
        <p:nvPicPr>
          <p:cNvPr id="76" name="Picture 75">
            <a:extLst>
              <a:ext uri="{FF2B5EF4-FFF2-40B4-BE49-F238E27FC236}">
                <a16:creationId xmlns:a16="http://schemas.microsoft.com/office/drawing/2014/main" id="{484DB31E-83EA-319D-47FE-45DD31F15249}"/>
              </a:ext>
            </a:extLst>
          </p:cNvPr>
          <p:cNvPicPr>
            <a:picLocks noChangeAspect="1"/>
          </p:cNvPicPr>
          <p:nvPr/>
        </p:nvPicPr>
        <p:blipFill>
          <a:blip r:embed="rId6"/>
          <a:stretch>
            <a:fillRect/>
          </a:stretch>
        </p:blipFill>
        <p:spPr>
          <a:xfrm>
            <a:off x="6402436" y="3656041"/>
            <a:ext cx="2687936" cy="1828959"/>
          </a:xfrm>
          <a:prstGeom prst="rect">
            <a:avLst/>
          </a:prstGeom>
          <a:solidFill>
            <a:schemeClr val="bg1"/>
          </a:solidFill>
          <a:ln>
            <a:solidFill>
              <a:schemeClr val="bg1"/>
            </a:solidFill>
          </a:ln>
        </p:spPr>
      </p:pic>
      <p:pic>
        <p:nvPicPr>
          <p:cNvPr id="77" name="Picture 76">
            <a:extLst>
              <a:ext uri="{FF2B5EF4-FFF2-40B4-BE49-F238E27FC236}">
                <a16:creationId xmlns:a16="http://schemas.microsoft.com/office/drawing/2014/main" id="{C856B660-50F2-AB03-5A11-7A8BCEF74012}"/>
              </a:ext>
            </a:extLst>
          </p:cNvPr>
          <p:cNvPicPr>
            <a:picLocks noChangeAspect="1"/>
          </p:cNvPicPr>
          <p:nvPr/>
        </p:nvPicPr>
        <p:blipFill>
          <a:blip r:embed="rId6"/>
          <a:stretch>
            <a:fillRect/>
          </a:stretch>
        </p:blipFill>
        <p:spPr>
          <a:xfrm>
            <a:off x="1106288" y="6360045"/>
            <a:ext cx="2688569" cy="1828959"/>
          </a:xfrm>
          <a:prstGeom prst="rect">
            <a:avLst/>
          </a:prstGeom>
          <a:ln>
            <a:solidFill>
              <a:schemeClr val="bg1"/>
            </a:solidFill>
          </a:ln>
        </p:spPr>
      </p:pic>
      <p:pic>
        <p:nvPicPr>
          <p:cNvPr id="78" name="Picture 77">
            <a:extLst>
              <a:ext uri="{FF2B5EF4-FFF2-40B4-BE49-F238E27FC236}">
                <a16:creationId xmlns:a16="http://schemas.microsoft.com/office/drawing/2014/main" id="{257ED20A-7D84-4FE5-10E3-ACBB2A13F13A}"/>
              </a:ext>
            </a:extLst>
          </p:cNvPr>
          <p:cNvPicPr>
            <a:picLocks noChangeAspect="1"/>
          </p:cNvPicPr>
          <p:nvPr/>
        </p:nvPicPr>
        <p:blipFill>
          <a:blip r:embed="rId6"/>
          <a:stretch>
            <a:fillRect/>
          </a:stretch>
        </p:blipFill>
        <p:spPr>
          <a:xfrm>
            <a:off x="6382056" y="6368205"/>
            <a:ext cx="2688569" cy="1828959"/>
          </a:xfrm>
          <a:prstGeom prst="rect">
            <a:avLst/>
          </a:prstGeom>
          <a:solidFill>
            <a:schemeClr val="bg1"/>
          </a:solidFill>
          <a:ln>
            <a:solidFill>
              <a:schemeClr val="bg1"/>
            </a:solidFill>
          </a:ln>
          <a:effectLst/>
        </p:spPr>
      </p:pic>
      <p:pic>
        <p:nvPicPr>
          <p:cNvPr id="79" name="Picture 78">
            <a:extLst>
              <a:ext uri="{FF2B5EF4-FFF2-40B4-BE49-F238E27FC236}">
                <a16:creationId xmlns:a16="http://schemas.microsoft.com/office/drawing/2014/main" id="{2BE659F6-F9B8-CEAB-7D26-4650DBD9D42B}"/>
              </a:ext>
            </a:extLst>
          </p:cNvPr>
          <p:cNvPicPr>
            <a:picLocks noChangeAspect="1"/>
          </p:cNvPicPr>
          <p:nvPr/>
        </p:nvPicPr>
        <p:blipFill>
          <a:blip r:embed="rId7"/>
          <a:stretch>
            <a:fillRect/>
          </a:stretch>
        </p:blipFill>
        <p:spPr>
          <a:xfrm>
            <a:off x="9188124" y="4072875"/>
            <a:ext cx="2225233" cy="1194920"/>
          </a:xfrm>
          <a:prstGeom prst="rect">
            <a:avLst/>
          </a:prstGeom>
        </p:spPr>
      </p:pic>
      <p:sp>
        <p:nvSpPr>
          <p:cNvPr id="82" name="Flowchart: Terminator 81">
            <a:extLst>
              <a:ext uri="{FF2B5EF4-FFF2-40B4-BE49-F238E27FC236}">
                <a16:creationId xmlns:a16="http://schemas.microsoft.com/office/drawing/2014/main" id="{05B30394-DC32-B30C-9093-F665FC720401}"/>
              </a:ext>
            </a:extLst>
          </p:cNvPr>
          <p:cNvSpPr/>
          <p:nvPr/>
        </p:nvSpPr>
        <p:spPr>
          <a:xfrm>
            <a:off x="1366603" y="5627428"/>
            <a:ext cx="2194693" cy="387262"/>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3300"/>
                </a:solidFill>
              </a:rPr>
              <a:t>Data Source</a:t>
            </a:r>
          </a:p>
        </p:txBody>
      </p:sp>
      <p:sp>
        <p:nvSpPr>
          <p:cNvPr id="85" name="Flowchart: Terminator 84">
            <a:extLst>
              <a:ext uri="{FF2B5EF4-FFF2-40B4-BE49-F238E27FC236}">
                <a16:creationId xmlns:a16="http://schemas.microsoft.com/office/drawing/2014/main" id="{0F4F2ABD-5652-3BF8-4BE4-8DD71542528D}"/>
              </a:ext>
            </a:extLst>
          </p:cNvPr>
          <p:cNvSpPr/>
          <p:nvPr/>
        </p:nvSpPr>
        <p:spPr>
          <a:xfrm>
            <a:off x="6707654" y="5648021"/>
            <a:ext cx="2070203" cy="342965"/>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3300"/>
                </a:solidFill>
              </a:rPr>
              <a:t>Power Bi</a:t>
            </a:r>
          </a:p>
        </p:txBody>
      </p:sp>
      <p:sp>
        <p:nvSpPr>
          <p:cNvPr id="86" name="Flowchart: Terminator 85">
            <a:extLst>
              <a:ext uri="{FF2B5EF4-FFF2-40B4-BE49-F238E27FC236}">
                <a16:creationId xmlns:a16="http://schemas.microsoft.com/office/drawing/2014/main" id="{C427724A-73A2-5B7E-EF1D-938BD5E36C82}"/>
              </a:ext>
            </a:extLst>
          </p:cNvPr>
          <p:cNvSpPr/>
          <p:nvPr/>
        </p:nvSpPr>
        <p:spPr>
          <a:xfrm>
            <a:off x="11991018" y="8306009"/>
            <a:ext cx="2582688" cy="412852"/>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3300"/>
                </a:solidFill>
              </a:rPr>
              <a:t>Data Modelling</a:t>
            </a:r>
          </a:p>
        </p:txBody>
      </p:sp>
      <p:sp>
        <p:nvSpPr>
          <p:cNvPr id="101" name="Arrow: Curved Left 100">
            <a:extLst>
              <a:ext uri="{FF2B5EF4-FFF2-40B4-BE49-F238E27FC236}">
                <a16:creationId xmlns:a16="http://schemas.microsoft.com/office/drawing/2014/main" id="{EFE2EB58-1139-CCDD-8B49-3075B6DA2D77}"/>
              </a:ext>
            </a:extLst>
          </p:cNvPr>
          <p:cNvSpPr/>
          <p:nvPr/>
        </p:nvSpPr>
        <p:spPr>
          <a:xfrm>
            <a:off x="15473062" y="4457701"/>
            <a:ext cx="1775634" cy="3124200"/>
          </a:xfrm>
          <a:prstGeom prst="curvedLeftArrow">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03" name="Picture 102">
            <a:extLst>
              <a:ext uri="{FF2B5EF4-FFF2-40B4-BE49-F238E27FC236}">
                <a16:creationId xmlns:a16="http://schemas.microsoft.com/office/drawing/2014/main" id="{32811DEA-B385-2029-2D0A-093CA365FC3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545522" y="4030445"/>
            <a:ext cx="3633036" cy="1278050"/>
          </a:xfrm>
          <a:prstGeom prst="rect">
            <a:avLst/>
          </a:prstGeom>
          <a:ln>
            <a:solidFill>
              <a:schemeClr val="tx1"/>
            </a:solidFill>
          </a:ln>
        </p:spPr>
      </p:pic>
      <p:pic>
        <p:nvPicPr>
          <p:cNvPr id="109" name="Picture 108">
            <a:extLst>
              <a:ext uri="{FF2B5EF4-FFF2-40B4-BE49-F238E27FC236}">
                <a16:creationId xmlns:a16="http://schemas.microsoft.com/office/drawing/2014/main" id="{EAC65F57-33AD-325F-1C4C-A79818D6F4E8}"/>
              </a:ext>
            </a:extLst>
          </p:cNvPr>
          <p:cNvPicPr>
            <a:picLocks noChangeAspect="1"/>
          </p:cNvPicPr>
          <p:nvPr/>
        </p:nvPicPr>
        <p:blipFill rotWithShape="1">
          <a:blip r:embed="rId10">
            <a:alphaModFix/>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8583" t="-3728" r="27787"/>
          <a:stretch/>
        </p:blipFill>
        <p:spPr>
          <a:xfrm>
            <a:off x="7271894" y="4018267"/>
            <a:ext cx="877678" cy="1304137"/>
          </a:xfrm>
          <a:prstGeom prst="rect">
            <a:avLst/>
          </a:prstGeom>
          <a:solidFill>
            <a:srgbClr val="92D050">
              <a:alpha val="41000"/>
            </a:srgbClr>
          </a:solidFill>
        </p:spPr>
      </p:pic>
      <p:pic>
        <p:nvPicPr>
          <p:cNvPr id="114" name="Picture 113">
            <a:extLst>
              <a:ext uri="{FF2B5EF4-FFF2-40B4-BE49-F238E27FC236}">
                <a16:creationId xmlns:a16="http://schemas.microsoft.com/office/drawing/2014/main" id="{77F87908-6EFF-2E18-1A34-2428457F69B2}"/>
              </a:ext>
            </a:extLst>
          </p:cNvPr>
          <p:cNvPicPr>
            <a:picLocks noChangeAspect="1"/>
          </p:cNvPicPr>
          <p:nvPr/>
        </p:nvPicPr>
        <p:blipFill rotWithShape="1">
          <a:blip r:embed="rId12"/>
          <a:srcRect l="20887" t="6492" r="20429" b="8231"/>
          <a:stretch/>
        </p:blipFill>
        <p:spPr>
          <a:xfrm>
            <a:off x="11657824" y="6498987"/>
            <a:ext cx="3633036" cy="1483184"/>
          </a:xfrm>
          <a:prstGeom prst="rect">
            <a:avLst/>
          </a:prstGeom>
        </p:spPr>
      </p:pic>
      <p:pic>
        <p:nvPicPr>
          <p:cNvPr id="115" name="Picture 114">
            <a:extLst>
              <a:ext uri="{FF2B5EF4-FFF2-40B4-BE49-F238E27FC236}">
                <a16:creationId xmlns:a16="http://schemas.microsoft.com/office/drawing/2014/main" id="{8947C17B-2F8A-C9B4-B0EE-A653987C2F54}"/>
              </a:ext>
            </a:extLst>
          </p:cNvPr>
          <p:cNvPicPr>
            <a:picLocks noChangeAspect="1"/>
          </p:cNvPicPr>
          <p:nvPr/>
        </p:nvPicPr>
        <p:blipFill>
          <a:blip r:embed="rId13"/>
          <a:stretch>
            <a:fillRect/>
          </a:stretch>
        </p:blipFill>
        <p:spPr>
          <a:xfrm rot="10800000">
            <a:off x="9217377" y="6620705"/>
            <a:ext cx="2225233" cy="1194920"/>
          </a:xfrm>
          <a:prstGeom prst="rect">
            <a:avLst/>
          </a:prstGeom>
        </p:spPr>
      </p:pic>
      <p:pic>
        <p:nvPicPr>
          <p:cNvPr id="116" name="Picture 115">
            <a:extLst>
              <a:ext uri="{FF2B5EF4-FFF2-40B4-BE49-F238E27FC236}">
                <a16:creationId xmlns:a16="http://schemas.microsoft.com/office/drawing/2014/main" id="{53909EA6-F709-F426-9F38-B54979A6F101}"/>
              </a:ext>
            </a:extLst>
          </p:cNvPr>
          <p:cNvPicPr>
            <a:picLocks noChangeAspect="1"/>
          </p:cNvPicPr>
          <p:nvPr/>
        </p:nvPicPr>
        <p:blipFill rotWithShape="1">
          <a:blip r:embed="rId14"/>
          <a:srcRect l="20272" t="23333" r="19502" b="29578"/>
          <a:stretch/>
        </p:blipFill>
        <p:spPr>
          <a:xfrm>
            <a:off x="6855297" y="6578567"/>
            <a:ext cx="1786443" cy="1475343"/>
          </a:xfrm>
          <a:prstGeom prst="rect">
            <a:avLst/>
          </a:prstGeom>
        </p:spPr>
      </p:pic>
      <p:pic>
        <p:nvPicPr>
          <p:cNvPr id="118" name="Picture 117">
            <a:extLst>
              <a:ext uri="{FF2B5EF4-FFF2-40B4-BE49-F238E27FC236}">
                <a16:creationId xmlns:a16="http://schemas.microsoft.com/office/drawing/2014/main" id="{63D27285-D50C-3A37-7FFE-744488125E8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459416" y="6714734"/>
            <a:ext cx="2035229" cy="1139728"/>
          </a:xfrm>
          <a:prstGeom prst="rect">
            <a:avLst/>
          </a:prstGeom>
        </p:spPr>
      </p:pic>
      <p:pic>
        <p:nvPicPr>
          <p:cNvPr id="120" name="Picture 119">
            <a:extLst>
              <a:ext uri="{FF2B5EF4-FFF2-40B4-BE49-F238E27FC236}">
                <a16:creationId xmlns:a16="http://schemas.microsoft.com/office/drawing/2014/main" id="{DD9E130F-A970-ACC3-B289-961E7F216F9C}"/>
              </a:ext>
            </a:extLst>
          </p:cNvPr>
          <p:cNvPicPr>
            <a:picLocks noChangeAspect="1"/>
          </p:cNvPicPr>
          <p:nvPr/>
        </p:nvPicPr>
        <p:blipFill>
          <a:blip r:embed="rId17"/>
          <a:stretch>
            <a:fillRect/>
          </a:stretch>
        </p:blipFill>
        <p:spPr>
          <a:xfrm>
            <a:off x="4005407" y="6659542"/>
            <a:ext cx="2225233" cy="1194920"/>
          </a:xfrm>
          <a:prstGeom prst="rect">
            <a:avLst/>
          </a:prstGeom>
        </p:spPr>
      </p:pic>
      <p:sp>
        <p:nvSpPr>
          <p:cNvPr id="8" name="Flowchart: Terminator 7">
            <a:extLst>
              <a:ext uri="{FF2B5EF4-FFF2-40B4-BE49-F238E27FC236}">
                <a16:creationId xmlns:a16="http://schemas.microsoft.com/office/drawing/2014/main" id="{75B2A69C-71BC-5E73-59E9-C8E4F81A3302}"/>
              </a:ext>
            </a:extLst>
          </p:cNvPr>
          <p:cNvSpPr/>
          <p:nvPr/>
        </p:nvSpPr>
        <p:spPr>
          <a:xfrm>
            <a:off x="1345840" y="8382445"/>
            <a:ext cx="2262379" cy="412851"/>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300"/>
                </a:solidFill>
              </a:rPr>
              <a:t>Presentation</a:t>
            </a:r>
            <a:endParaRPr lang="en-IN" sz="2400" b="1" dirty="0">
              <a:solidFill>
                <a:srgbClr val="003300"/>
              </a:solidFill>
            </a:endParaRPr>
          </a:p>
        </p:txBody>
      </p:sp>
      <p:sp>
        <p:nvSpPr>
          <p:cNvPr id="9" name="Flowchart: Terminator 8">
            <a:extLst>
              <a:ext uri="{FF2B5EF4-FFF2-40B4-BE49-F238E27FC236}">
                <a16:creationId xmlns:a16="http://schemas.microsoft.com/office/drawing/2014/main" id="{C0ED0AF4-E89C-6316-E4D2-ACC2323E1260}"/>
              </a:ext>
            </a:extLst>
          </p:cNvPr>
          <p:cNvSpPr/>
          <p:nvPr/>
        </p:nvSpPr>
        <p:spPr>
          <a:xfrm>
            <a:off x="6451920" y="8384995"/>
            <a:ext cx="2402841" cy="425575"/>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300"/>
                </a:solidFill>
              </a:rPr>
              <a:t>Report Building</a:t>
            </a:r>
            <a:endParaRPr lang="en-IN" sz="2400" b="1" dirty="0">
              <a:solidFill>
                <a:srgbClr val="003300"/>
              </a:solidFill>
            </a:endParaRPr>
          </a:p>
        </p:txBody>
      </p:sp>
      <p:sp>
        <p:nvSpPr>
          <p:cNvPr id="10" name="Flowchart: Terminator 9">
            <a:extLst>
              <a:ext uri="{FF2B5EF4-FFF2-40B4-BE49-F238E27FC236}">
                <a16:creationId xmlns:a16="http://schemas.microsoft.com/office/drawing/2014/main" id="{23889C5C-EC2F-B774-AE66-5D1286E5F782}"/>
              </a:ext>
            </a:extLst>
          </p:cNvPr>
          <p:cNvSpPr/>
          <p:nvPr/>
        </p:nvSpPr>
        <p:spPr>
          <a:xfrm>
            <a:off x="12182040" y="5627428"/>
            <a:ext cx="2200645" cy="359912"/>
          </a:xfrm>
          <a:prstGeom prst="flowChartTerminator">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lin ang="81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300"/>
                </a:solidFill>
              </a:rPr>
              <a:t>ETL Process</a:t>
            </a:r>
            <a:endParaRPr lang="en-IN" sz="2400" b="1" dirty="0">
              <a:solidFill>
                <a:srgbClr val="003300"/>
              </a:solidFill>
            </a:endParaRPr>
          </a:p>
        </p:txBody>
      </p:sp>
      <p:pic>
        <p:nvPicPr>
          <p:cNvPr id="23" name="Picture 22">
            <a:extLst>
              <a:ext uri="{FF2B5EF4-FFF2-40B4-BE49-F238E27FC236}">
                <a16:creationId xmlns:a16="http://schemas.microsoft.com/office/drawing/2014/main" id="{03368D6C-A755-0066-CDBD-F680152F71E0}"/>
              </a:ext>
            </a:extLst>
          </p:cNvPr>
          <p:cNvPicPr>
            <a:picLocks noChangeAspect="1"/>
          </p:cNvPicPr>
          <p:nvPr/>
        </p:nvPicPr>
        <p:blipFill rotWithShape="1">
          <a:blip r:embed="rId18"/>
          <a:srcRect l="1322" t="20833" r="1563" b="5737"/>
          <a:stretch/>
        </p:blipFill>
        <p:spPr>
          <a:xfrm>
            <a:off x="12801600" y="2240963"/>
            <a:ext cx="2055726" cy="1165764"/>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14402" y="-567084"/>
            <a:ext cx="20235017" cy="10854084"/>
            <a:chOff x="-57821" y="-38100"/>
            <a:chExt cx="1279535" cy="729241"/>
          </a:xfrm>
        </p:grpSpPr>
        <p:sp>
          <p:nvSpPr>
            <p:cNvPr id="3" name="Freeform 3"/>
            <p:cNvSpPr/>
            <p:nvPr/>
          </p:nvSpPr>
          <p:spPr>
            <a:xfrm>
              <a:off x="-57821" y="0"/>
              <a:ext cx="1279535"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txBody>
            <a:bodyPr/>
            <a:lstStyle/>
            <a:p>
              <a:endParaRPr lang="en-IN" dirty="0"/>
            </a:p>
          </p:txBody>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1000" y="0"/>
            <a:ext cx="19278600" cy="101727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5032" y="4269494"/>
            <a:ext cx="4067192" cy="1786767"/>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5416206" y="4324262"/>
            <a:ext cx="4067192" cy="1676399"/>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296602" y="9124950"/>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023430" y="360065"/>
            <a:ext cx="11505256" cy="885371"/>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DASHBOARD- 1</a:t>
            </a:r>
          </a:p>
        </p:txBody>
      </p:sp>
      <p:sp>
        <p:nvSpPr>
          <p:cNvPr id="28" name="TextBox 28"/>
          <p:cNvSpPr txBox="1"/>
          <p:nvPr/>
        </p:nvSpPr>
        <p:spPr>
          <a:xfrm>
            <a:off x="11298798" y="4312494"/>
            <a:ext cx="4493135" cy="3568221"/>
          </a:xfrm>
          <a:prstGeom prst="rect">
            <a:avLst/>
          </a:prstGeom>
        </p:spPr>
        <p:txBody>
          <a:bodyPr wrap="square" lIns="0" tIns="0" rIns="0" bIns="0" rtlCol="0" anchor="t">
            <a:spAutoFit/>
          </a:bodyPr>
          <a:lstStyle/>
          <a:p>
            <a:pPr>
              <a:lnSpc>
                <a:spcPts val="3499"/>
              </a:lnSpc>
            </a:pPr>
            <a:r>
              <a:rPr lang="en-US" sz="2499" dirty="0">
                <a:solidFill>
                  <a:srgbClr val="023034"/>
                </a:solidFill>
                <a:latin typeface="Poppins"/>
                <a:ea typeface="Poppins"/>
                <a:cs typeface="Poppins"/>
                <a:sym typeface="Poppins"/>
              </a:rPr>
              <a:t>Demographic dashboard summarizes employees statistics, including gender, work life balance, distance from home, education field, age groups and marital status providing insights into workforce diversity.</a:t>
            </a:r>
          </a:p>
        </p:txBody>
      </p:sp>
      <p:sp>
        <p:nvSpPr>
          <p:cNvPr id="29" name="TextBox 29"/>
          <p:cNvSpPr txBox="1"/>
          <p:nvPr/>
        </p:nvSpPr>
        <p:spPr>
          <a:xfrm>
            <a:off x="11852451" y="3852975"/>
            <a:ext cx="2888302" cy="426335"/>
          </a:xfrm>
          <a:prstGeom prst="rect">
            <a:avLst/>
          </a:prstGeom>
        </p:spPr>
        <p:txBody>
          <a:bodyPr lIns="0" tIns="0" rIns="0" bIns="0" rtlCol="0" anchor="t">
            <a:spAutoFit/>
          </a:bodyPr>
          <a:lstStyle/>
          <a:p>
            <a:pPr algn="ctr">
              <a:lnSpc>
                <a:spcPts val="3499"/>
              </a:lnSpc>
            </a:pPr>
            <a:r>
              <a:rPr lang="en-US" sz="2499" b="1" u="sng" dirty="0">
                <a:solidFill>
                  <a:srgbClr val="023034"/>
                </a:solidFill>
                <a:latin typeface="Poppins"/>
                <a:ea typeface="Poppins"/>
                <a:cs typeface="Poppins"/>
                <a:sym typeface="Poppins"/>
              </a:rPr>
              <a:t>DEMOGRAPHIC</a:t>
            </a:r>
          </a:p>
        </p:txBody>
      </p:sp>
      <p:pic>
        <p:nvPicPr>
          <p:cNvPr id="32" name="Picture 31">
            <a:extLst>
              <a:ext uri="{FF2B5EF4-FFF2-40B4-BE49-F238E27FC236}">
                <a16:creationId xmlns:a16="http://schemas.microsoft.com/office/drawing/2014/main" id="{1DBD706E-8855-C69E-951B-0E306C8003DA}"/>
              </a:ext>
            </a:extLst>
          </p:cNvPr>
          <p:cNvPicPr>
            <a:picLocks noChangeAspect="1"/>
          </p:cNvPicPr>
          <p:nvPr/>
        </p:nvPicPr>
        <p:blipFill>
          <a:blip r:embed="rId2"/>
          <a:stretch>
            <a:fillRect/>
          </a:stretch>
        </p:blipFill>
        <p:spPr>
          <a:xfrm>
            <a:off x="8479477" y="8522493"/>
            <a:ext cx="1329043" cy="1085182"/>
          </a:xfrm>
          <a:prstGeom prst="rect">
            <a:avLst/>
          </a:prstGeom>
        </p:spPr>
      </p:pic>
      <p:pic>
        <p:nvPicPr>
          <p:cNvPr id="41" name="Picture 40">
            <a:extLst>
              <a:ext uri="{FF2B5EF4-FFF2-40B4-BE49-F238E27FC236}">
                <a16:creationId xmlns:a16="http://schemas.microsoft.com/office/drawing/2014/main" id="{06BF343C-0D88-004D-5DC5-DF4A44D1D787}"/>
              </a:ext>
            </a:extLst>
          </p:cNvPr>
          <p:cNvPicPr>
            <a:picLocks noChangeAspect="1"/>
          </p:cNvPicPr>
          <p:nvPr/>
        </p:nvPicPr>
        <p:blipFill rotWithShape="1">
          <a:blip r:embed="rId3"/>
          <a:srcRect l="1773" t="12199" r="2817" b="5000"/>
          <a:stretch/>
        </p:blipFill>
        <p:spPr>
          <a:xfrm>
            <a:off x="12714979" y="332624"/>
            <a:ext cx="1813707" cy="885372"/>
          </a:xfrm>
          <a:prstGeom prst="rect">
            <a:avLst/>
          </a:prstGeom>
        </p:spPr>
      </p:pic>
      <p:pic>
        <p:nvPicPr>
          <p:cNvPr id="24" name="Picture 23">
            <a:extLst>
              <a:ext uri="{FF2B5EF4-FFF2-40B4-BE49-F238E27FC236}">
                <a16:creationId xmlns:a16="http://schemas.microsoft.com/office/drawing/2014/main" id="{AC430936-298C-91FE-1318-1B8C59F31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383" y="1945872"/>
            <a:ext cx="8173838" cy="6296230"/>
          </a:xfrm>
          <a:prstGeom prst="rect">
            <a:avLst/>
          </a:prstGeom>
          <a:ln w="228600" cap="sq" cmpd="thickThin">
            <a:solidFill>
              <a:srgbClr val="00B050"/>
            </a:solidFill>
            <a:prstDash val="solid"/>
            <a:miter lim="800000"/>
          </a:ln>
          <a:effectLst>
            <a:innerShdw blurRad="76200">
              <a:srgbClr val="000000"/>
            </a:innerShdw>
          </a:effectLst>
          <a:scene3d>
            <a:camera prst="perspectiveRight"/>
            <a:lightRig rig="threePt" dir="t"/>
          </a:scene3d>
        </p:spPr>
      </p:pic>
      <p:pic>
        <p:nvPicPr>
          <p:cNvPr id="23" name="Picture 22">
            <a:extLst>
              <a:ext uri="{FF2B5EF4-FFF2-40B4-BE49-F238E27FC236}">
                <a16:creationId xmlns:a16="http://schemas.microsoft.com/office/drawing/2014/main" id="{E50FE714-D269-3240-3AFF-4E41451EBCB9}"/>
              </a:ext>
            </a:extLst>
          </p:cNvPr>
          <p:cNvPicPr>
            <a:picLocks noChangeAspect="1"/>
          </p:cNvPicPr>
          <p:nvPr/>
        </p:nvPicPr>
        <p:blipFill>
          <a:blip r:embed="rId5"/>
          <a:stretch>
            <a:fillRect/>
          </a:stretch>
        </p:blipFill>
        <p:spPr>
          <a:xfrm>
            <a:off x="10719231" y="1945873"/>
            <a:ext cx="5310645" cy="1792802"/>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14402" y="-567084"/>
            <a:ext cx="20235017" cy="10854084"/>
            <a:chOff x="-57821" y="-38100"/>
            <a:chExt cx="1279535" cy="729241"/>
          </a:xfrm>
        </p:grpSpPr>
        <p:sp>
          <p:nvSpPr>
            <p:cNvPr id="3" name="Freeform 3"/>
            <p:cNvSpPr/>
            <p:nvPr/>
          </p:nvSpPr>
          <p:spPr>
            <a:xfrm>
              <a:off x="-57821" y="0"/>
              <a:ext cx="1279535"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txBody>
            <a:bodyPr/>
            <a:lstStyle/>
            <a:p>
              <a:endParaRPr lang="en-IN" dirty="0"/>
            </a:p>
          </p:txBody>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36194" y="0"/>
            <a:ext cx="19278600" cy="101727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5032" y="4269494"/>
            <a:ext cx="4067192" cy="1786767"/>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5416206" y="4324262"/>
            <a:ext cx="4067192" cy="1676399"/>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296602" y="9124950"/>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023430" y="360065"/>
            <a:ext cx="11505256" cy="885371"/>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DASHBOARD-2</a:t>
            </a:r>
          </a:p>
        </p:txBody>
      </p:sp>
      <p:sp>
        <p:nvSpPr>
          <p:cNvPr id="28" name="TextBox 28"/>
          <p:cNvSpPr txBox="1"/>
          <p:nvPr/>
        </p:nvSpPr>
        <p:spPr>
          <a:xfrm>
            <a:off x="2131928" y="4356855"/>
            <a:ext cx="4723381" cy="3568221"/>
          </a:xfrm>
          <a:prstGeom prst="rect">
            <a:avLst/>
          </a:prstGeom>
        </p:spPr>
        <p:txBody>
          <a:bodyPr wrap="square" lIns="0" tIns="0" rIns="0" bIns="0" rtlCol="0" anchor="t">
            <a:spAutoFit/>
          </a:bodyPr>
          <a:lstStyle/>
          <a:p>
            <a:pPr>
              <a:lnSpc>
                <a:spcPts val="3499"/>
              </a:lnSpc>
            </a:pPr>
            <a:r>
              <a:rPr lang="en-US" sz="2499" dirty="0">
                <a:solidFill>
                  <a:srgbClr val="023034"/>
                </a:solidFill>
                <a:latin typeface="Poppins"/>
                <a:ea typeface="Poppins"/>
                <a:cs typeface="Poppins"/>
                <a:sym typeface="Poppins"/>
              </a:rPr>
              <a:t>Turnover analysis dashboard provides insights into employee attrition including departures by department, job roles affected impact due to business travel and job involvement aiding in workforce management. </a:t>
            </a:r>
          </a:p>
        </p:txBody>
      </p:sp>
      <p:sp>
        <p:nvSpPr>
          <p:cNvPr id="29" name="TextBox 29"/>
          <p:cNvSpPr txBox="1"/>
          <p:nvPr/>
        </p:nvSpPr>
        <p:spPr>
          <a:xfrm>
            <a:off x="2573217" y="3809634"/>
            <a:ext cx="3429305" cy="426335"/>
          </a:xfrm>
          <a:prstGeom prst="rect">
            <a:avLst/>
          </a:prstGeom>
        </p:spPr>
        <p:txBody>
          <a:bodyPr wrap="square" lIns="0" tIns="0" rIns="0" bIns="0" rtlCol="0" anchor="t">
            <a:spAutoFit/>
          </a:bodyPr>
          <a:lstStyle/>
          <a:p>
            <a:pPr algn="ctr">
              <a:lnSpc>
                <a:spcPts val="3499"/>
              </a:lnSpc>
            </a:pPr>
            <a:r>
              <a:rPr lang="en-US" sz="2499" b="1" u="sng" dirty="0">
                <a:solidFill>
                  <a:srgbClr val="023034"/>
                </a:solidFill>
                <a:latin typeface="Poppins"/>
                <a:ea typeface="Poppins"/>
                <a:cs typeface="Poppins"/>
                <a:sym typeface="Poppins"/>
              </a:rPr>
              <a:t>TURNOVER ANALYSIS</a:t>
            </a:r>
          </a:p>
        </p:txBody>
      </p:sp>
      <p:pic>
        <p:nvPicPr>
          <p:cNvPr id="32" name="Picture 31">
            <a:extLst>
              <a:ext uri="{FF2B5EF4-FFF2-40B4-BE49-F238E27FC236}">
                <a16:creationId xmlns:a16="http://schemas.microsoft.com/office/drawing/2014/main" id="{1DBD706E-8855-C69E-951B-0E306C8003DA}"/>
              </a:ext>
            </a:extLst>
          </p:cNvPr>
          <p:cNvPicPr>
            <a:picLocks noChangeAspect="1"/>
          </p:cNvPicPr>
          <p:nvPr/>
        </p:nvPicPr>
        <p:blipFill>
          <a:blip r:embed="rId2"/>
          <a:stretch>
            <a:fillRect/>
          </a:stretch>
        </p:blipFill>
        <p:spPr>
          <a:xfrm>
            <a:off x="8479477" y="8522493"/>
            <a:ext cx="1329043" cy="1085182"/>
          </a:xfrm>
          <a:prstGeom prst="rect">
            <a:avLst/>
          </a:prstGeom>
        </p:spPr>
      </p:pic>
      <p:pic>
        <p:nvPicPr>
          <p:cNvPr id="41" name="Picture 40">
            <a:extLst>
              <a:ext uri="{FF2B5EF4-FFF2-40B4-BE49-F238E27FC236}">
                <a16:creationId xmlns:a16="http://schemas.microsoft.com/office/drawing/2014/main" id="{06BF343C-0D88-004D-5DC5-DF4A44D1D787}"/>
              </a:ext>
            </a:extLst>
          </p:cNvPr>
          <p:cNvPicPr>
            <a:picLocks noChangeAspect="1"/>
          </p:cNvPicPr>
          <p:nvPr/>
        </p:nvPicPr>
        <p:blipFill rotWithShape="1">
          <a:blip r:embed="rId3"/>
          <a:srcRect l="1773" t="12199" r="2817" b="5000"/>
          <a:stretch/>
        </p:blipFill>
        <p:spPr>
          <a:xfrm>
            <a:off x="12819326" y="300142"/>
            <a:ext cx="1813707" cy="885372"/>
          </a:xfrm>
          <a:prstGeom prst="rect">
            <a:avLst/>
          </a:prstGeom>
        </p:spPr>
      </p:pic>
      <p:pic>
        <p:nvPicPr>
          <p:cNvPr id="25" name="Picture 24">
            <a:extLst>
              <a:ext uri="{FF2B5EF4-FFF2-40B4-BE49-F238E27FC236}">
                <a16:creationId xmlns:a16="http://schemas.microsoft.com/office/drawing/2014/main" id="{962FE5F6-C2FB-4B2D-CF1F-E004F7C97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244" y="2024174"/>
            <a:ext cx="8806450" cy="6036015"/>
          </a:xfrm>
          <a:prstGeom prst="rect">
            <a:avLst/>
          </a:prstGeom>
          <a:ln w="228600" cap="sq" cmpd="thickThin">
            <a:solidFill>
              <a:srgbClr val="00B050"/>
            </a:solidFill>
            <a:prstDash val="solid"/>
            <a:miter lim="800000"/>
          </a:ln>
          <a:effectLst>
            <a:innerShdw blurRad="76200">
              <a:srgbClr val="000000"/>
            </a:innerShdw>
          </a:effectLst>
          <a:scene3d>
            <a:camera prst="perspectiveLeft"/>
            <a:lightRig rig="threePt" dir="t"/>
          </a:scene3d>
        </p:spPr>
      </p:pic>
      <p:pic>
        <p:nvPicPr>
          <p:cNvPr id="24" name="Picture 23">
            <a:extLst>
              <a:ext uri="{FF2B5EF4-FFF2-40B4-BE49-F238E27FC236}">
                <a16:creationId xmlns:a16="http://schemas.microsoft.com/office/drawing/2014/main" id="{BD435EDA-C126-2DF8-3B9E-B73F568B0A1A}"/>
              </a:ext>
            </a:extLst>
          </p:cNvPr>
          <p:cNvPicPr>
            <a:picLocks noChangeAspect="1"/>
          </p:cNvPicPr>
          <p:nvPr/>
        </p:nvPicPr>
        <p:blipFill rotWithShape="1">
          <a:blip r:embed="rId5">
            <a:extLst>
              <a:ext uri="{28A0092B-C50C-407E-A947-70E740481C1C}">
                <a14:useLocalDpi xmlns:a14="http://schemas.microsoft.com/office/drawing/2010/main" val="0"/>
              </a:ext>
            </a:extLst>
          </a:blip>
          <a:srcRect b="23510"/>
          <a:stretch/>
        </p:blipFill>
        <p:spPr>
          <a:xfrm>
            <a:off x="2573217" y="1480854"/>
            <a:ext cx="3753984" cy="1924548"/>
          </a:xfrm>
          <a:prstGeom prst="rect">
            <a:avLst/>
          </a:prstGeom>
        </p:spPr>
      </p:pic>
    </p:spTree>
    <p:extLst>
      <p:ext uri="{BB962C8B-B14F-4D97-AF65-F5344CB8AC3E}">
        <p14:creationId xmlns:p14="http://schemas.microsoft.com/office/powerpoint/2010/main" val="123573231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4E55">
                <a:alpha val="100000"/>
              </a:srgbClr>
            </a:gs>
            <a:gs pos="100000">
              <a:srgbClr val="022A2E">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14402" y="-567084"/>
            <a:ext cx="20235017" cy="10854084"/>
            <a:chOff x="-57821" y="-38100"/>
            <a:chExt cx="1279535" cy="729241"/>
          </a:xfrm>
        </p:grpSpPr>
        <p:sp>
          <p:nvSpPr>
            <p:cNvPr id="3" name="Freeform 3"/>
            <p:cNvSpPr/>
            <p:nvPr/>
          </p:nvSpPr>
          <p:spPr>
            <a:xfrm>
              <a:off x="-57821" y="0"/>
              <a:ext cx="1279535" cy="691141"/>
            </a:xfrm>
            <a:custGeom>
              <a:avLst/>
              <a:gdLst/>
              <a:ahLst/>
              <a:cxnLst/>
              <a:rect l="l" t="t" r="r" b="b"/>
              <a:pathLst>
                <a:path w="1214733" h="691141">
                  <a:moveTo>
                    <a:pt x="982530" y="0"/>
                  </a:moveTo>
                  <a:lnTo>
                    <a:pt x="232202" y="0"/>
                  </a:lnTo>
                  <a:cubicBezTo>
                    <a:pt x="209908" y="0"/>
                    <a:pt x="189280" y="11801"/>
                    <a:pt x="177980" y="31018"/>
                  </a:cubicBezTo>
                  <a:lnTo>
                    <a:pt x="11258" y="314552"/>
                  </a:lnTo>
                  <a:cubicBezTo>
                    <a:pt x="0" y="333699"/>
                    <a:pt x="0" y="357442"/>
                    <a:pt x="11258" y="376589"/>
                  </a:cubicBezTo>
                  <a:lnTo>
                    <a:pt x="177980" y="660122"/>
                  </a:lnTo>
                  <a:cubicBezTo>
                    <a:pt x="189280" y="679340"/>
                    <a:pt x="209908" y="691141"/>
                    <a:pt x="232202" y="691141"/>
                  </a:cubicBezTo>
                  <a:lnTo>
                    <a:pt x="982530" y="691141"/>
                  </a:lnTo>
                  <a:cubicBezTo>
                    <a:pt x="1004824" y="691141"/>
                    <a:pt x="1025452" y="679340"/>
                    <a:pt x="1036753" y="660122"/>
                  </a:cubicBezTo>
                  <a:lnTo>
                    <a:pt x="1203474" y="376589"/>
                  </a:lnTo>
                  <a:cubicBezTo>
                    <a:pt x="1214733" y="357442"/>
                    <a:pt x="1214733" y="333699"/>
                    <a:pt x="1203474" y="314552"/>
                  </a:cubicBezTo>
                  <a:lnTo>
                    <a:pt x="1036753" y="31018"/>
                  </a:lnTo>
                  <a:cubicBezTo>
                    <a:pt x="1025452" y="11801"/>
                    <a:pt x="1004824" y="0"/>
                    <a:pt x="982530" y="0"/>
                  </a:cubicBezTo>
                  <a:close/>
                </a:path>
              </a:pathLst>
            </a:custGeom>
            <a:gradFill rotWithShape="1">
              <a:gsLst>
                <a:gs pos="0">
                  <a:srgbClr val="AFD255">
                    <a:alpha val="100000"/>
                  </a:srgbClr>
                </a:gs>
                <a:gs pos="100000">
                  <a:srgbClr val="D8FF72">
                    <a:alpha val="0"/>
                  </a:srgbClr>
                </a:gs>
              </a:gsLst>
              <a:path path="circle">
                <a:fillToRect l="50000" t="50000" r="50000" b="50000"/>
              </a:path>
            </a:gradFill>
          </p:spPr>
          <p:txBody>
            <a:bodyPr/>
            <a:lstStyle/>
            <a:p>
              <a:endParaRPr lang="en-IN" dirty="0"/>
            </a:p>
          </p:txBody>
        </p:sp>
        <p:sp>
          <p:nvSpPr>
            <p:cNvPr id="4" name="TextBox 4"/>
            <p:cNvSpPr txBox="1"/>
            <p:nvPr/>
          </p:nvSpPr>
          <p:spPr>
            <a:xfrm>
              <a:off x="152400" y="-38100"/>
              <a:ext cx="923894" cy="7292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1000" y="0"/>
            <a:ext cx="19278600" cy="10172700"/>
            <a:chOff x="0" y="0"/>
            <a:chExt cx="1113271" cy="691141"/>
          </a:xfrm>
        </p:grpSpPr>
        <p:sp>
          <p:nvSpPr>
            <p:cNvPr id="6" name="Freeform 6"/>
            <p:cNvSpPr/>
            <p:nvPr/>
          </p:nvSpPr>
          <p:spPr>
            <a:xfrm>
              <a:off x="9064" y="0"/>
              <a:ext cx="1095143" cy="691141"/>
            </a:xfrm>
            <a:custGeom>
              <a:avLst/>
              <a:gdLst/>
              <a:ahLst/>
              <a:cxnLst/>
              <a:rect l="l" t="t" r="r" b="b"/>
              <a:pathLst>
                <a:path w="1095143" h="691141">
                  <a:moveTo>
                    <a:pt x="854285" y="0"/>
                  </a:moveTo>
                  <a:lnTo>
                    <a:pt x="240858" y="0"/>
                  </a:lnTo>
                  <a:cubicBezTo>
                    <a:pt x="211911" y="0"/>
                    <a:pt x="185126" y="15322"/>
                    <a:pt x="170453" y="40276"/>
                  </a:cubicBezTo>
                  <a:lnTo>
                    <a:pt x="14619" y="305295"/>
                  </a:lnTo>
                  <a:cubicBezTo>
                    <a:pt x="0" y="330155"/>
                    <a:pt x="0" y="360985"/>
                    <a:pt x="14619" y="385846"/>
                  </a:cubicBezTo>
                  <a:lnTo>
                    <a:pt x="170453" y="650865"/>
                  </a:lnTo>
                  <a:cubicBezTo>
                    <a:pt x="185126" y="675818"/>
                    <a:pt x="211911" y="691141"/>
                    <a:pt x="240858" y="691141"/>
                  </a:cubicBezTo>
                  <a:lnTo>
                    <a:pt x="854285" y="691141"/>
                  </a:lnTo>
                  <a:cubicBezTo>
                    <a:pt x="883232" y="691141"/>
                    <a:pt x="910017" y="675818"/>
                    <a:pt x="924690" y="650865"/>
                  </a:cubicBezTo>
                  <a:lnTo>
                    <a:pt x="1080524" y="385846"/>
                  </a:lnTo>
                  <a:cubicBezTo>
                    <a:pt x="1095143" y="360985"/>
                    <a:pt x="1095143" y="330155"/>
                    <a:pt x="1080524" y="305295"/>
                  </a:cubicBezTo>
                  <a:lnTo>
                    <a:pt x="924690" y="40276"/>
                  </a:lnTo>
                  <a:cubicBezTo>
                    <a:pt x="910017" y="15322"/>
                    <a:pt x="883232" y="0"/>
                    <a:pt x="854285" y="0"/>
                  </a:cubicBezTo>
                  <a:close/>
                </a:path>
              </a:pathLst>
            </a:custGeom>
            <a:solidFill>
              <a:srgbClr val="FFFFFF"/>
            </a:solidFill>
          </p:spPr>
        </p:sp>
        <p:sp>
          <p:nvSpPr>
            <p:cNvPr id="7" name="TextBox 7"/>
            <p:cNvSpPr txBox="1"/>
            <p:nvPr/>
          </p:nvSpPr>
          <p:spPr>
            <a:xfrm>
              <a:off x="152400" y="-38100"/>
              <a:ext cx="808471" cy="72924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76516">
            <a:off x="-1175032" y="4269494"/>
            <a:ext cx="4067192" cy="1786767"/>
            <a:chOff x="0" y="0"/>
            <a:chExt cx="812800" cy="513072"/>
          </a:xfrm>
        </p:grpSpPr>
        <p:sp>
          <p:nvSpPr>
            <p:cNvPr id="9" name="Freeform 9"/>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0" name="TextBox 10"/>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5416206" y="4324262"/>
            <a:ext cx="4067192" cy="1676399"/>
            <a:chOff x="0" y="0"/>
            <a:chExt cx="812800" cy="513072"/>
          </a:xfrm>
        </p:grpSpPr>
        <p:sp>
          <p:nvSpPr>
            <p:cNvPr id="12" name="Freeform 12"/>
            <p:cNvSpPr/>
            <p:nvPr/>
          </p:nvSpPr>
          <p:spPr>
            <a:xfrm>
              <a:off x="55264" y="55233"/>
              <a:ext cx="702272" cy="457839"/>
            </a:xfrm>
            <a:custGeom>
              <a:avLst/>
              <a:gdLst/>
              <a:ahLst/>
              <a:cxnLst/>
              <a:rect l="l" t="t" r="r" b="b"/>
              <a:pathLst>
                <a:path w="702272" h="457839">
                  <a:moveTo>
                    <a:pt x="422050" y="34295"/>
                  </a:moveTo>
                  <a:lnTo>
                    <a:pt x="686622" y="368311"/>
                  </a:lnTo>
                  <a:cubicBezTo>
                    <a:pt x="699775" y="384917"/>
                    <a:pt x="702272" y="407582"/>
                    <a:pt x="693049" y="426652"/>
                  </a:cubicBezTo>
                  <a:cubicBezTo>
                    <a:pt x="683827" y="445723"/>
                    <a:pt x="664509" y="457839"/>
                    <a:pt x="643326" y="457839"/>
                  </a:cubicBezTo>
                  <a:lnTo>
                    <a:pt x="58946" y="457839"/>
                  </a:lnTo>
                  <a:cubicBezTo>
                    <a:pt x="37763" y="457839"/>
                    <a:pt x="18445" y="445723"/>
                    <a:pt x="9223" y="426652"/>
                  </a:cubicBezTo>
                  <a:cubicBezTo>
                    <a:pt x="0" y="407582"/>
                    <a:pt x="2497" y="384917"/>
                    <a:pt x="15650" y="368311"/>
                  </a:cubicBezTo>
                  <a:lnTo>
                    <a:pt x="280222" y="34295"/>
                  </a:lnTo>
                  <a:cubicBezTo>
                    <a:pt x="297381" y="12632"/>
                    <a:pt x="323501" y="0"/>
                    <a:pt x="351136" y="0"/>
                  </a:cubicBezTo>
                  <a:cubicBezTo>
                    <a:pt x="378771" y="0"/>
                    <a:pt x="404891" y="12632"/>
                    <a:pt x="422050" y="34295"/>
                  </a:cubicBezTo>
                  <a:close/>
                </a:path>
              </a:pathLst>
            </a:custGeom>
            <a:solidFill>
              <a:srgbClr val="36846B"/>
            </a:solidFill>
          </p:spPr>
        </p:sp>
        <p:sp>
          <p:nvSpPr>
            <p:cNvPr id="13" name="TextBox 13"/>
            <p:cNvSpPr txBox="1"/>
            <p:nvPr/>
          </p:nvSpPr>
          <p:spPr>
            <a:xfrm>
              <a:off x="127000" y="200112"/>
              <a:ext cx="558800" cy="2763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18342" y="8908926"/>
            <a:ext cx="9651315" cy="698749"/>
            <a:chOff x="0" y="0"/>
            <a:chExt cx="2541910" cy="184033"/>
          </a:xfrm>
        </p:grpSpPr>
        <p:sp>
          <p:nvSpPr>
            <p:cNvPr id="15" name="Freeform 15"/>
            <p:cNvSpPr/>
            <p:nvPr/>
          </p:nvSpPr>
          <p:spPr>
            <a:xfrm>
              <a:off x="0" y="0"/>
              <a:ext cx="2541910" cy="184033"/>
            </a:xfrm>
            <a:custGeom>
              <a:avLst/>
              <a:gdLst/>
              <a:ahLst/>
              <a:cxnLst/>
              <a:rect l="l" t="t" r="r" b="b"/>
              <a:pathLst>
                <a:path w="2541910" h="184033">
                  <a:moveTo>
                    <a:pt x="80216" y="0"/>
                  </a:moveTo>
                  <a:lnTo>
                    <a:pt x="2461694" y="0"/>
                  </a:lnTo>
                  <a:cubicBezTo>
                    <a:pt x="2505996" y="0"/>
                    <a:pt x="2541910" y="35914"/>
                    <a:pt x="2541910" y="80216"/>
                  </a:cubicBezTo>
                  <a:lnTo>
                    <a:pt x="2541910" y="103816"/>
                  </a:lnTo>
                  <a:cubicBezTo>
                    <a:pt x="2541910" y="148119"/>
                    <a:pt x="2505996" y="184033"/>
                    <a:pt x="2461694" y="184033"/>
                  </a:cubicBezTo>
                  <a:lnTo>
                    <a:pt x="80216" y="184033"/>
                  </a:lnTo>
                  <a:cubicBezTo>
                    <a:pt x="35914" y="184033"/>
                    <a:pt x="0" y="148119"/>
                    <a:pt x="0" y="103816"/>
                  </a:cubicBezTo>
                  <a:lnTo>
                    <a:pt x="0" y="80216"/>
                  </a:lnTo>
                  <a:cubicBezTo>
                    <a:pt x="0" y="35914"/>
                    <a:pt x="35914" y="0"/>
                    <a:pt x="80216" y="0"/>
                  </a:cubicBezTo>
                  <a:close/>
                </a:path>
              </a:pathLst>
            </a:custGeom>
            <a:gradFill rotWithShape="1">
              <a:gsLst>
                <a:gs pos="0">
                  <a:srgbClr val="034E55">
                    <a:alpha val="100000"/>
                  </a:srgbClr>
                </a:gs>
                <a:gs pos="100000">
                  <a:srgbClr val="022A2E">
                    <a:alpha val="100000"/>
                  </a:srgbClr>
                </a:gs>
              </a:gsLst>
              <a:lin ang="2700000"/>
            </a:gradFill>
            <a:ln cap="rnd">
              <a:noFill/>
              <a:prstDash val="solid"/>
              <a:round/>
            </a:ln>
          </p:spPr>
        </p:sp>
        <p:sp>
          <p:nvSpPr>
            <p:cNvPr id="16" name="TextBox 16"/>
            <p:cNvSpPr txBox="1"/>
            <p:nvPr/>
          </p:nvSpPr>
          <p:spPr>
            <a:xfrm>
              <a:off x="0" y="-38100"/>
              <a:ext cx="2541910" cy="2221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303525" y="9111947"/>
            <a:ext cx="292706" cy="2927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296602" y="9124950"/>
            <a:ext cx="292706" cy="29270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2922604" y="257549"/>
            <a:ext cx="11505256" cy="885371"/>
          </a:xfrm>
          <a:prstGeom prst="rect">
            <a:avLst/>
          </a:prstGeom>
        </p:spPr>
        <p:txBody>
          <a:bodyPr lIns="0" tIns="0" rIns="0" bIns="0" rtlCol="0" anchor="t">
            <a:spAutoFit/>
          </a:bodyPr>
          <a:lstStyle/>
          <a:p>
            <a:pPr algn="ctr">
              <a:lnSpc>
                <a:spcPts val="6929"/>
              </a:lnSpc>
            </a:pPr>
            <a:r>
              <a:rPr lang="en-US" sz="6999" dirty="0">
                <a:solidFill>
                  <a:srgbClr val="023034"/>
                </a:solidFill>
                <a:latin typeface="Montserrat Bold Italics"/>
                <a:ea typeface="Montserrat Bold Italics"/>
                <a:cs typeface="Montserrat Bold Italics"/>
                <a:sym typeface="Montserrat Bold Italics"/>
              </a:rPr>
              <a:t>DASHBOARD-3</a:t>
            </a:r>
          </a:p>
        </p:txBody>
      </p:sp>
      <p:sp>
        <p:nvSpPr>
          <p:cNvPr id="28" name="TextBox 28"/>
          <p:cNvSpPr txBox="1"/>
          <p:nvPr/>
        </p:nvSpPr>
        <p:spPr>
          <a:xfrm>
            <a:off x="11241054" y="4196999"/>
            <a:ext cx="5528793" cy="4017062"/>
          </a:xfrm>
          <a:prstGeom prst="rect">
            <a:avLst/>
          </a:prstGeom>
        </p:spPr>
        <p:txBody>
          <a:bodyPr wrap="square" lIns="0" tIns="0" rIns="0" bIns="0" rtlCol="0" anchor="t">
            <a:spAutoFit/>
          </a:bodyPr>
          <a:lstStyle/>
          <a:p>
            <a:pPr>
              <a:lnSpc>
                <a:spcPts val="3499"/>
              </a:lnSpc>
            </a:pPr>
            <a:r>
              <a:rPr lang="en-US" sz="2499" dirty="0">
                <a:solidFill>
                  <a:srgbClr val="023034"/>
                </a:solidFill>
                <a:latin typeface="Poppins"/>
                <a:ea typeface="Poppins"/>
                <a:cs typeface="Poppins"/>
                <a:sym typeface="Poppins"/>
              </a:rPr>
              <a:t>Employee History dashboard consolidates employee data featuring attrition by performance rating, number of companies worked, and also focuses on attrition rate by years at company, total working years and years with current manager offering critical insights for HR strategies.</a:t>
            </a:r>
          </a:p>
        </p:txBody>
      </p:sp>
      <p:sp>
        <p:nvSpPr>
          <p:cNvPr id="29" name="TextBox 29"/>
          <p:cNvSpPr txBox="1"/>
          <p:nvPr/>
        </p:nvSpPr>
        <p:spPr>
          <a:xfrm>
            <a:off x="11926582" y="3700290"/>
            <a:ext cx="3185190" cy="426335"/>
          </a:xfrm>
          <a:prstGeom prst="rect">
            <a:avLst/>
          </a:prstGeom>
        </p:spPr>
        <p:txBody>
          <a:bodyPr wrap="square" lIns="0" tIns="0" rIns="0" bIns="0" rtlCol="0" anchor="t">
            <a:spAutoFit/>
          </a:bodyPr>
          <a:lstStyle/>
          <a:p>
            <a:pPr algn="ctr">
              <a:lnSpc>
                <a:spcPts val="3499"/>
              </a:lnSpc>
            </a:pPr>
            <a:r>
              <a:rPr lang="en-US" sz="2499" b="1" u="sng" dirty="0">
                <a:solidFill>
                  <a:srgbClr val="023034"/>
                </a:solidFill>
                <a:latin typeface="Poppins"/>
                <a:ea typeface="Poppins"/>
                <a:cs typeface="Poppins"/>
                <a:sym typeface="Poppins"/>
              </a:rPr>
              <a:t>EMPLOYEE HISTORY</a:t>
            </a:r>
          </a:p>
        </p:txBody>
      </p:sp>
      <p:pic>
        <p:nvPicPr>
          <p:cNvPr id="32" name="Picture 31">
            <a:extLst>
              <a:ext uri="{FF2B5EF4-FFF2-40B4-BE49-F238E27FC236}">
                <a16:creationId xmlns:a16="http://schemas.microsoft.com/office/drawing/2014/main" id="{1DBD706E-8855-C69E-951B-0E306C8003DA}"/>
              </a:ext>
            </a:extLst>
          </p:cNvPr>
          <p:cNvPicPr>
            <a:picLocks noChangeAspect="1"/>
          </p:cNvPicPr>
          <p:nvPr/>
        </p:nvPicPr>
        <p:blipFill>
          <a:blip r:embed="rId2"/>
          <a:stretch>
            <a:fillRect/>
          </a:stretch>
        </p:blipFill>
        <p:spPr>
          <a:xfrm>
            <a:off x="8479477" y="8522493"/>
            <a:ext cx="1329043" cy="1085182"/>
          </a:xfrm>
          <a:prstGeom prst="rect">
            <a:avLst/>
          </a:prstGeom>
        </p:spPr>
      </p:pic>
      <p:pic>
        <p:nvPicPr>
          <p:cNvPr id="41" name="Picture 40">
            <a:extLst>
              <a:ext uri="{FF2B5EF4-FFF2-40B4-BE49-F238E27FC236}">
                <a16:creationId xmlns:a16="http://schemas.microsoft.com/office/drawing/2014/main" id="{06BF343C-0D88-004D-5DC5-DF4A44D1D787}"/>
              </a:ext>
            </a:extLst>
          </p:cNvPr>
          <p:cNvPicPr>
            <a:picLocks noChangeAspect="1"/>
          </p:cNvPicPr>
          <p:nvPr/>
        </p:nvPicPr>
        <p:blipFill rotWithShape="1">
          <a:blip r:embed="rId3"/>
          <a:srcRect l="1773" t="12199" r="2817" b="5000"/>
          <a:stretch/>
        </p:blipFill>
        <p:spPr>
          <a:xfrm>
            <a:off x="12828282" y="169355"/>
            <a:ext cx="1813707" cy="885372"/>
          </a:xfrm>
          <a:prstGeom prst="rect">
            <a:avLst/>
          </a:prstGeom>
        </p:spPr>
      </p:pic>
      <p:pic>
        <p:nvPicPr>
          <p:cNvPr id="25" name="Picture 24">
            <a:extLst>
              <a:ext uri="{FF2B5EF4-FFF2-40B4-BE49-F238E27FC236}">
                <a16:creationId xmlns:a16="http://schemas.microsoft.com/office/drawing/2014/main" id="{78389313-A4E6-440C-70DD-013F677B2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665" y="2119690"/>
            <a:ext cx="8649450" cy="6079550"/>
          </a:xfrm>
          <a:prstGeom prst="rect">
            <a:avLst/>
          </a:prstGeom>
          <a:ln w="228600" cap="sq" cmpd="thickThin">
            <a:solidFill>
              <a:srgbClr val="00B050"/>
            </a:solidFill>
            <a:prstDash val="solid"/>
            <a:miter lim="800000"/>
          </a:ln>
          <a:effectLst>
            <a:innerShdw blurRad="76200">
              <a:srgbClr val="000000"/>
            </a:innerShdw>
          </a:effectLst>
          <a:scene3d>
            <a:camera prst="perspectiveRight"/>
            <a:lightRig rig="threePt" dir="t"/>
          </a:scene3d>
        </p:spPr>
      </p:pic>
      <p:pic>
        <p:nvPicPr>
          <p:cNvPr id="23" name="Picture 22">
            <a:extLst>
              <a:ext uri="{FF2B5EF4-FFF2-40B4-BE49-F238E27FC236}">
                <a16:creationId xmlns:a16="http://schemas.microsoft.com/office/drawing/2014/main" id="{14CB9E68-98EC-FAB4-A3FF-D4BB87DC1950}"/>
              </a:ext>
            </a:extLst>
          </p:cNvPr>
          <p:cNvPicPr>
            <a:picLocks noChangeAspect="1"/>
          </p:cNvPicPr>
          <p:nvPr/>
        </p:nvPicPr>
        <p:blipFill rotWithShape="1">
          <a:blip r:embed="rId5">
            <a:extLst>
              <a:ext uri="{28A0092B-C50C-407E-A947-70E740481C1C}">
                <a14:useLocalDpi xmlns:a14="http://schemas.microsoft.com/office/drawing/2010/main" val="0"/>
              </a:ext>
            </a:extLst>
          </a:blip>
          <a:srcRect b="23581"/>
          <a:stretch/>
        </p:blipFill>
        <p:spPr>
          <a:xfrm>
            <a:off x="12149937" y="1447338"/>
            <a:ext cx="2362703" cy="2180622"/>
          </a:xfrm>
          <a:prstGeom prst="rect">
            <a:avLst/>
          </a:prstGeom>
        </p:spPr>
      </p:pic>
    </p:spTree>
    <p:extLst>
      <p:ext uri="{BB962C8B-B14F-4D97-AF65-F5344CB8AC3E}">
        <p14:creationId xmlns:p14="http://schemas.microsoft.com/office/powerpoint/2010/main" val="146315012"/>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TotalTime>
  <Words>727</Words>
  <Application>Microsoft Office PowerPoint</Application>
  <PresentationFormat>Custom</PresentationFormat>
  <Paragraphs>91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Poppins</vt:lpstr>
      <vt:lpstr>Montserrat Ultra-Bold</vt:lpstr>
      <vt:lpstr>Arial</vt:lpstr>
      <vt:lpstr>Calibri</vt:lpstr>
      <vt:lpstr>Montserrat Ultra-Bold Italics</vt:lpstr>
      <vt:lpstr>Montserrat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Illustrative Marketing Plan Presentation</dc:title>
  <dc:creator>Saniya</dc:creator>
  <cp:lastModifiedBy>saniyamodestelegance@outlook.com</cp:lastModifiedBy>
  <cp:revision>10</cp:revision>
  <dcterms:created xsi:type="dcterms:W3CDTF">2006-08-16T00:00:00Z</dcterms:created>
  <dcterms:modified xsi:type="dcterms:W3CDTF">2024-09-18T07:27:11Z</dcterms:modified>
  <dc:identifier>DAGN0elBj-8</dc:identifier>
</cp:coreProperties>
</file>